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6858000" cx="12192000"/>
  <p:notesSz cx="6858000" cy="9144000"/>
  <p:embeddedFontLst>
    <p:embeddedFont>
      <p:font typeface="Ubuntu"/>
      <p:regular r:id="rId51"/>
      <p:bold r:id="rId52"/>
      <p:italic r:id="rId53"/>
      <p:boldItalic r:id="rId54"/>
    </p:embeddedFont>
    <p:embeddedFont>
      <p:font typeface="Pinyon Script"/>
      <p:regular r:id="rId55"/>
    </p:embeddedFont>
    <p:embeddedFont>
      <p:font typeface="Garamond"/>
      <p:regular r:id="rId56"/>
      <p:bold r:id="rId57"/>
      <p:italic r:id="rId58"/>
      <p:boldItalic r:id="rId59"/>
    </p:embeddedFont>
    <p:embeddedFont>
      <p:font typeface="Roboto Mon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5D2D5BD-2BDC-4B43-9E48-F25EF757D0C0}">
  <a:tblStyle styleId="{15D2D5BD-2BDC-4B43-9E48-F25EF757D0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AE7F19E-D9EC-41C2-ADEF-9E0BA80740EA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Mono-italic.fntdata"/><Relationship Id="rId61" Type="http://schemas.openxmlformats.org/officeDocument/2006/relationships/font" Target="fonts/RobotoMono-bold.fntdata"/><Relationship Id="rId20" Type="http://schemas.openxmlformats.org/officeDocument/2006/relationships/slide" Target="slides/slide14.xml"/><Relationship Id="rId63" Type="http://schemas.openxmlformats.org/officeDocument/2006/relationships/font" Target="fonts/RobotoMon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Mono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Ubuntu-regular.fntdata"/><Relationship Id="rId50" Type="http://schemas.openxmlformats.org/officeDocument/2006/relationships/slide" Target="slides/slide44.xml"/><Relationship Id="rId53" Type="http://schemas.openxmlformats.org/officeDocument/2006/relationships/font" Target="fonts/Ubuntu-italic.fntdata"/><Relationship Id="rId52" Type="http://schemas.openxmlformats.org/officeDocument/2006/relationships/font" Target="fonts/Ubuntu-bold.fntdata"/><Relationship Id="rId11" Type="http://schemas.openxmlformats.org/officeDocument/2006/relationships/slide" Target="slides/slide5.xml"/><Relationship Id="rId55" Type="http://schemas.openxmlformats.org/officeDocument/2006/relationships/font" Target="fonts/PinyonScript-regular.fntdata"/><Relationship Id="rId10" Type="http://schemas.openxmlformats.org/officeDocument/2006/relationships/slide" Target="slides/slide4.xml"/><Relationship Id="rId54" Type="http://schemas.openxmlformats.org/officeDocument/2006/relationships/font" Target="fonts/Ubuntu-boldItalic.fntdata"/><Relationship Id="rId13" Type="http://schemas.openxmlformats.org/officeDocument/2006/relationships/slide" Target="slides/slide7.xml"/><Relationship Id="rId57" Type="http://schemas.openxmlformats.org/officeDocument/2006/relationships/font" Target="fonts/Garamond-bold.fntdata"/><Relationship Id="rId12" Type="http://schemas.openxmlformats.org/officeDocument/2006/relationships/slide" Target="slides/slide6.xml"/><Relationship Id="rId56" Type="http://schemas.openxmlformats.org/officeDocument/2006/relationships/font" Target="fonts/Garamond-regular.fntdata"/><Relationship Id="rId15" Type="http://schemas.openxmlformats.org/officeDocument/2006/relationships/slide" Target="slides/slide9.xml"/><Relationship Id="rId59" Type="http://schemas.openxmlformats.org/officeDocument/2006/relationships/font" Target="fonts/Garamond-boldItalic.fntdata"/><Relationship Id="rId14" Type="http://schemas.openxmlformats.org/officeDocument/2006/relationships/slide" Target="slides/slide8.xml"/><Relationship Id="rId58" Type="http://schemas.openxmlformats.org/officeDocument/2006/relationships/font" Target="fonts/Garamond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ff8210500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eff8210500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eff8210500_0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f5e1f2788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f5e1f2788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f5e1f2788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1a992fe2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f1a992fe2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f1a992fe2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ff8210500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eff8210500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eff8210500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1a992fe2e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1a992fe2e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f1a992fe2e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1a992fe2e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f1a992fe2e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f1a992fe2e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\sum_{\{\beta \,:\, n \rightarrow \beta \in P \}} D(n \rightarrow \beta) = 1 ~~~ \forall \,n \in 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ff821050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ff821050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eff821050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P(T|S)=P(T,S)P(S)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T^*=\arg\max_T P(T,S)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P(T,S)=P(T)P(S|T)=P(T)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P(T,S)=\prod_{n\in T}D(r(n))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eff8210500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eff8210500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eff8210500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f1a992fe2e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f1a992fe2e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f1a992fe2e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f1a992fe2e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f1a992fe2e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f1a992fe2e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f1a992fe2e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f1a992fe2e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f1a992fe2e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f1a992fe2e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f1a992fe2e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f1a992fe2e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f1a992fe2e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f1a992fe2e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f1a992fe2e_0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ff8210500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ff8210500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eff8210500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f1a992fe2e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f1a992fe2e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f1a992fe2e_0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D(A\rightarrow \beta) = \frac{c(A\rightarrow \beta)}{c(A)}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eff8210500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eff8210500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eff8210500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ff8210500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ff8210500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https://colab.research.google.com/drive/1TdGYqPXgWxSUfod2XZ9DfA3K0GklIlV9#scrollTo=5KywCAPvD0qQ</a:t>
            </a:r>
            <a:endParaRPr/>
          </a:p>
        </p:txBody>
      </p:sp>
      <p:sp>
        <p:nvSpPr>
          <p:cNvPr id="260" name="Google Shape;260;geff8210500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P(VP(\text{built}) \rightarrow V(\text{built})~NP(\text{pyramids}))) \simeq P(VP(\text{built}) \rightarrow V(\cdot)~NP(\cdot)) P(VP(\text{built}) | NP(\text{pyramids}))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\text{recall} = \frac{\text{\# correct constituents in parse}}{\text{\# consituents in treebank}}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\text{precision} = \frac{\text{\# correct constituents in parse}}{\text{\# consituents in parse}}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p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ff8210500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ff8210500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eff8210500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ff8210500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ff8210500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eff8210500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ff8210500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ff8210500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eff8210500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ff8210500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ff8210500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eff8210500_0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ff8210500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ff8210500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eff8210500_0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7" Type="http://schemas.openxmlformats.org/officeDocument/2006/relationships/image" Target="../media/image21.png"/><Relationship Id="rId8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7842" l="0" r="3860" t="10660"/>
          <a:stretch/>
        </p:blipFill>
        <p:spPr>
          <a:xfrm>
            <a:off x="-13252" y="0"/>
            <a:ext cx="12205253" cy="689775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5765359" y="0"/>
            <a:ext cx="1426725" cy="6897756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>
              <a:alpha val="5843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-13252" y="0"/>
            <a:ext cx="6774812" cy="6897756"/>
          </a:xfrm>
          <a:custGeom>
            <a:rect b="b" l="l" r="r" t="t"/>
            <a:pathLst>
              <a:path extrusionOk="0" h="6897756" w="6774812">
                <a:moveTo>
                  <a:pt x="0" y="0"/>
                </a:moveTo>
                <a:lnTo>
                  <a:pt x="5783571" y="0"/>
                </a:lnTo>
                <a:lnTo>
                  <a:pt x="6774812" y="6897756"/>
                </a:lnTo>
                <a:lnTo>
                  <a:pt x="0" y="6897756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164361" y="3977331"/>
            <a:ext cx="5027639" cy="1282148"/>
          </a:xfrm>
          <a:custGeom>
            <a:rect b="b" l="l" r="r" t="t"/>
            <a:pathLst>
              <a:path extrusionOk="0" h="1282148" w="5027639">
                <a:moveTo>
                  <a:pt x="0" y="0"/>
                </a:moveTo>
                <a:lnTo>
                  <a:pt x="5027639" y="0"/>
                </a:lnTo>
                <a:lnTo>
                  <a:pt x="5027639" y="1282148"/>
                </a:lnTo>
                <a:lnTo>
                  <a:pt x="357809" y="1282148"/>
                </a:lnTo>
                <a:lnTo>
                  <a:pt x="0" y="0"/>
                </a:lnTo>
                <a:close/>
              </a:path>
            </a:pathLst>
          </a:custGeom>
          <a:solidFill>
            <a:srgbClr val="0C0C0C">
              <a:alpha val="6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95501" y="3102474"/>
            <a:ext cx="5162100" cy="26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  <a:defRPr b="1" i="0" sz="7000" u="none" cap="none" strike="noStrike">
                <a:solidFill>
                  <a:srgbClr val="D9C49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7752523" y="4107533"/>
            <a:ext cx="41892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344" y="-99182"/>
            <a:ext cx="12209343" cy="695718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/>
          <p:nvPr/>
        </p:nvSpPr>
        <p:spPr>
          <a:xfrm>
            <a:off x="441346" y="386807"/>
            <a:ext cx="4506300" cy="4724100"/>
          </a:xfrm>
          <a:prstGeom prst="rect">
            <a:avLst/>
          </a:prstGeom>
          <a:solidFill>
            <a:srgbClr val="75114A">
              <a:alpha val="6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3" name="Google Shape;213;p11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>
              <a:alpha val="6039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4" name="Google Shape;214;p11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11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6" name="Google Shape;216;p11"/>
          <p:cNvSpPr txBox="1"/>
          <p:nvPr>
            <p:ph idx="10" type="dt"/>
          </p:nvPr>
        </p:nvSpPr>
        <p:spPr>
          <a:xfrm>
            <a:off x="3670465" y="611855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7" name="Google Shape;217;p11"/>
          <p:cNvSpPr txBox="1"/>
          <p:nvPr>
            <p:ph idx="11" type="ftr"/>
          </p:nvPr>
        </p:nvSpPr>
        <p:spPr>
          <a:xfrm>
            <a:off x="7771263" y="611855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18" name="Google Shape;2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- Content &amp; Picture">
  <p:cSld name="Text Slide - Content &amp; Pictur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 txBox="1"/>
          <p:nvPr>
            <p:ph type="title"/>
          </p:nvPr>
        </p:nvSpPr>
        <p:spPr>
          <a:xfrm>
            <a:off x="838200" y="365125"/>
            <a:ext cx="518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12"/>
          <p:cNvSpPr txBox="1"/>
          <p:nvPr>
            <p:ph idx="1" type="body"/>
          </p:nvPr>
        </p:nvSpPr>
        <p:spPr>
          <a:xfrm>
            <a:off x="838200" y="1825625"/>
            <a:ext cx="5181600" cy="3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2" name="Google Shape;222;p12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4" name="Google Shape;224;p12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5" name="Google Shape;225;p12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6" name="Google Shape;226;p12"/>
          <p:cNvSpPr txBox="1"/>
          <p:nvPr>
            <p:ph idx="10" type="dt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27" name="Google Shape;22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1" name="Google Shape;231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1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" name="Google Shape;30;p3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35" name="Google Shape;3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B">
  <p:cSld name="Divider Slide 2B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252" y="0"/>
            <a:ext cx="12205252" cy="68977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" name="Google Shape;39;p4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44" name="Google Shape;4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B">
  <p:cSld name="Divider Slide 1B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 rotWithShape="1">
          <a:blip r:embed="rId2">
            <a:alphaModFix/>
          </a:blip>
          <a:srcRect b="15063" l="975" r="1080" t="1912"/>
          <a:stretch/>
        </p:blipFill>
        <p:spPr>
          <a:xfrm>
            <a:off x="-13253" y="0"/>
            <a:ext cx="12205255" cy="6897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 rotWithShape="1">
          <a:blip r:embed="rId3">
            <a:alphaModFix amt="38000"/>
          </a:blip>
          <a:srcRect b="2445" l="23094" r="-5157" t="38467"/>
          <a:stretch/>
        </p:blipFill>
        <p:spPr>
          <a:xfrm>
            <a:off x="-13254" y="1"/>
            <a:ext cx="8084129" cy="689775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39818D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" name="Google Shape;49;p5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54" name="Google Shape;5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3B">
  <p:cSld name="Divider Slide 3B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12397" l="7074" r="0" t="9193"/>
          <a:stretch/>
        </p:blipFill>
        <p:spPr>
          <a:xfrm>
            <a:off x="-1" y="0"/>
            <a:ext cx="1219158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5770821" y="-25629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82A434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63" name="Google Shape;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B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6291470" y="4182533"/>
            <a:ext cx="5155500" cy="2218200"/>
          </a:xfrm>
          <a:prstGeom prst="rect">
            <a:avLst/>
          </a:prstGeom>
          <a:solidFill>
            <a:srgbClr val="B94F8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 txBox="1"/>
          <p:nvPr/>
        </p:nvSpPr>
        <p:spPr>
          <a:xfrm>
            <a:off x="6616390" y="4399704"/>
            <a:ext cx="4754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 of Ireland’s top universities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graduate employability, 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 over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of our graduates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working or in further</a:t>
            </a:r>
            <a:b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study within six</a:t>
            </a:r>
            <a:b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months of graduating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704180" y="1778000"/>
            <a:ext cx="3850800" cy="2709300"/>
          </a:xfrm>
          <a:prstGeom prst="rect">
            <a:avLst/>
          </a:prstGeom>
          <a:solidFill>
            <a:srgbClr val="72E0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704181" y="4707467"/>
            <a:ext cx="5327700" cy="1693200"/>
          </a:xfrm>
          <a:prstGeom prst="rect">
            <a:avLst/>
          </a:prstGeom>
          <a:solidFill>
            <a:srgbClr val="96BB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7"/>
          <p:cNvSpPr/>
          <p:nvPr/>
        </p:nvSpPr>
        <p:spPr>
          <a:xfrm>
            <a:off x="7704667" y="592667"/>
            <a:ext cx="3742200" cy="3386700"/>
          </a:xfrm>
          <a:prstGeom prst="rect">
            <a:avLst/>
          </a:prstGeom>
          <a:solidFill>
            <a:srgbClr val="CFC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7"/>
          <p:cNvSpPr/>
          <p:nvPr/>
        </p:nvSpPr>
        <p:spPr>
          <a:xfrm>
            <a:off x="4792133" y="304800"/>
            <a:ext cx="2624700" cy="3674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953377" y="3340191"/>
            <a:ext cx="359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worldwide 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to </a:t>
            </a: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/>
        </p:nvSpPr>
        <p:spPr>
          <a:xfrm>
            <a:off x="966346" y="1898945"/>
            <a:ext cx="15378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 the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7"/>
          <p:cNvSpPr txBox="1"/>
          <p:nvPr/>
        </p:nvSpPr>
        <p:spPr>
          <a:xfrm>
            <a:off x="1305942" y="2375309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US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top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"/>
          <p:cNvSpPr txBox="1"/>
          <p:nvPr/>
        </p:nvSpPr>
        <p:spPr>
          <a:xfrm>
            <a:off x="2225455" y="1610974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1" i="0" lang="en-US" sz="129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"/>
          <p:cNvSpPr txBox="1"/>
          <p:nvPr/>
        </p:nvSpPr>
        <p:spPr>
          <a:xfrm>
            <a:off x="2879267" y="1945667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US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 txBox="1"/>
          <p:nvPr/>
        </p:nvSpPr>
        <p:spPr>
          <a:xfrm>
            <a:off x="2297145" y="4863547"/>
            <a:ext cx="373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our researchers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were named among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World’s Most Highly Cited Researchers 2016 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Clarivate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7"/>
          <p:cNvSpPr txBox="1"/>
          <p:nvPr/>
        </p:nvSpPr>
        <p:spPr>
          <a:xfrm>
            <a:off x="750733" y="4052067"/>
            <a:ext cx="1500000" cy="30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0"/>
              <a:buFont typeface="Arial"/>
              <a:buNone/>
            </a:pPr>
            <a:r>
              <a:rPr b="1" i="0" lang="en-US" sz="19500" u="none" cap="none" strike="noStrike">
                <a:solidFill>
                  <a:srgbClr val="414B5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 txBox="1"/>
          <p:nvPr/>
        </p:nvSpPr>
        <p:spPr>
          <a:xfrm>
            <a:off x="4894816" y="475937"/>
            <a:ext cx="1961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Since </a:t>
            </a: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2005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have </a:t>
            </a: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"/>
          <p:cNvSpPr txBox="1"/>
          <p:nvPr/>
        </p:nvSpPr>
        <p:spPr>
          <a:xfrm>
            <a:off x="4853565" y="693834"/>
            <a:ext cx="17964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rPr b="1" i="0" lang="en-US" sz="9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"/>
          <p:cNvSpPr txBox="1"/>
          <p:nvPr/>
        </p:nvSpPr>
        <p:spPr>
          <a:xfrm>
            <a:off x="4877882" y="2450571"/>
            <a:ext cx="25926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has transformed the campus and given students and staff access to the very best facilities and research</a:t>
            </a:r>
            <a:endParaRPr b="1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7"/>
          <p:cNvSpPr txBox="1"/>
          <p:nvPr/>
        </p:nvSpPr>
        <p:spPr>
          <a:xfrm>
            <a:off x="4889050" y="1999160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"/>
          <p:cNvSpPr txBox="1"/>
          <p:nvPr/>
        </p:nvSpPr>
        <p:spPr>
          <a:xfrm>
            <a:off x="6117435" y="1530459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7820001" y="696244"/>
            <a:ext cx="3333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2015/2016, the University had an </a:t>
            </a: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annual income 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 txBox="1"/>
          <p:nvPr/>
        </p:nvSpPr>
        <p:spPr>
          <a:xfrm>
            <a:off x="8051879" y="974190"/>
            <a:ext cx="33819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b="1" i="0" lang="en-US" sz="85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€218.5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"/>
          <p:cNvSpPr txBox="1"/>
          <p:nvPr/>
        </p:nvSpPr>
        <p:spPr>
          <a:xfrm>
            <a:off x="9992465" y="2070383"/>
            <a:ext cx="138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million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7781904" y="3371312"/>
            <a:ext cx="3659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alumni worldwide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7768934" y="2849970"/>
            <a:ext cx="953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</a:t>
            </a:r>
            <a:endParaRPr b="1" i="0" sz="3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8589525" y="2331232"/>
            <a:ext cx="33819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90,000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7"/>
          <p:cNvCxnSpPr/>
          <p:nvPr/>
        </p:nvCxnSpPr>
        <p:spPr>
          <a:xfrm>
            <a:off x="7951104" y="2546687"/>
            <a:ext cx="3216300" cy="0"/>
          </a:xfrm>
          <a:prstGeom prst="straightConnector1">
            <a:avLst/>
          </a:prstGeom>
          <a:noFill/>
          <a:ln cap="flat" cmpd="sng" w="28575">
            <a:solidFill>
              <a:srgbClr val="EAF1D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7"/>
          <p:cNvSpPr txBox="1"/>
          <p:nvPr/>
        </p:nvSpPr>
        <p:spPr>
          <a:xfrm>
            <a:off x="6639342" y="4595845"/>
            <a:ext cx="19761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-US" sz="120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"/>
          <p:cNvSpPr txBox="1"/>
          <p:nvPr/>
        </p:nvSpPr>
        <p:spPr>
          <a:xfrm>
            <a:off x="8119101" y="4790338"/>
            <a:ext cx="83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n-US" sz="70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511197" y="228758"/>
            <a:ext cx="26940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D0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8"/>
          <p:cNvPicPr preferRelativeResize="0"/>
          <p:nvPr/>
        </p:nvPicPr>
        <p:blipFill rotWithShape="1">
          <a:blip r:embed="rId2">
            <a:alphaModFix/>
          </a:blip>
          <a:srcRect b="-7882" l="0" r="1941" t="-1"/>
          <a:stretch/>
        </p:blipFill>
        <p:spPr>
          <a:xfrm>
            <a:off x="3747382" y="755373"/>
            <a:ext cx="8471124" cy="610262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8"/>
          <p:cNvSpPr txBox="1"/>
          <p:nvPr/>
        </p:nvSpPr>
        <p:spPr>
          <a:xfrm>
            <a:off x="460397" y="381158"/>
            <a:ext cx="26940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US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US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460397" y="1661930"/>
            <a:ext cx="45903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Since 2012, NUI Galway has been </a:t>
            </a:r>
            <a:br>
              <a:rPr b="1" i="0" lang="en-US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US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the only university in Ireland to rise </a:t>
            </a:r>
            <a:br>
              <a:rPr b="1" i="0" lang="en-US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US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consistently in the most competitive </a:t>
            </a:r>
            <a:br>
              <a:rPr b="1" i="0" lang="en-US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US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World University Rankings. Both the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Times Higher Education </a:t>
            </a:r>
            <a:r>
              <a:rPr b="1" i="0" lang="en-US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and </a:t>
            </a:r>
            <a:br>
              <a:rPr b="1" i="0" lang="en-US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1" lang="en-US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QS World University Rankings  </a:t>
            </a:r>
            <a:r>
              <a:rPr b="1" i="0" lang="en-US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have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placed the University in a higher </a:t>
            </a:r>
            <a:br>
              <a:rPr b="1" i="0" lang="en-US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US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position year-on-year.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4399720" y="530087"/>
            <a:ext cx="3114300" cy="3114300"/>
          </a:xfrm>
          <a:prstGeom prst="ellipse">
            <a:avLst/>
          </a:prstGeom>
          <a:solidFill>
            <a:srgbClr val="75114A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8355706" y="1603513"/>
            <a:ext cx="3021000" cy="3021000"/>
          </a:xfrm>
          <a:prstGeom prst="ellipse">
            <a:avLst/>
          </a:prstGeom>
          <a:solidFill>
            <a:srgbClr val="B0DD46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1351945" y="3563405"/>
            <a:ext cx="2822700" cy="2822700"/>
          </a:xfrm>
          <a:prstGeom prst="ellipse">
            <a:avLst/>
          </a:prstGeom>
          <a:solidFill>
            <a:srgbClr val="39818D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8"/>
          <p:cNvSpPr txBox="1"/>
          <p:nvPr/>
        </p:nvSpPr>
        <p:spPr>
          <a:xfrm>
            <a:off x="5022454" y="2113721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</a:t>
            </a:r>
            <a:br>
              <a:rPr b="1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worldwide </a:t>
            </a: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</a:t>
            </a:r>
            <a:b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i="1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1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"/>
          <p:cNvSpPr txBox="1"/>
          <p:nvPr/>
        </p:nvSpPr>
        <p:spPr>
          <a:xfrm>
            <a:off x="5037685" y="1067819"/>
            <a:ext cx="15378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amongst the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8"/>
          <p:cNvSpPr txBox="1"/>
          <p:nvPr/>
        </p:nvSpPr>
        <p:spPr>
          <a:xfrm>
            <a:off x="5737303" y="442057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US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8"/>
          <p:cNvSpPr txBox="1"/>
          <p:nvPr/>
        </p:nvSpPr>
        <p:spPr>
          <a:xfrm>
            <a:off x="6388699" y="1054674"/>
            <a:ext cx="13236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en-US" sz="5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8"/>
          <p:cNvSpPr txBox="1"/>
          <p:nvPr/>
        </p:nvSpPr>
        <p:spPr>
          <a:xfrm>
            <a:off x="8772199" y="1668840"/>
            <a:ext cx="29517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0"/>
              <a:buFont typeface="Arial"/>
              <a:buNone/>
            </a:pPr>
            <a:r>
              <a:rPr b="0" i="0" lang="en-US" sz="9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"/>
          <p:cNvSpPr txBox="1"/>
          <p:nvPr/>
        </p:nvSpPr>
        <p:spPr>
          <a:xfrm>
            <a:off x="8798703" y="2890391"/>
            <a:ext cx="35985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ranked in the top 250 </a:t>
            </a:r>
            <a:br>
              <a:rPr b="1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 Universities in the </a:t>
            </a:r>
            <a:br>
              <a:rPr b="1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Times Higher Education </a:t>
            </a:r>
            <a:b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(THE) World University </a:t>
            </a:r>
            <a:br>
              <a:rPr b="1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Rankings 2016/2017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 txBox="1"/>
          <p:nvPr/>
        </p:nvSpPr>
        <p:spPr>
          <a:xfrm>
            <a:off x="2616768" y="3381665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US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1982169" y="4979390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University rose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 places in the</a:t>
            </a:r>
            <a:b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University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 </a:t>
            </a: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3012" y="3965961"/>
            <a:ext cx="805029" cy="958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1250" y="1722782"/>
            <a:ext cx="1170594" cy="84526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9"/>
          <p:cNvPicPr preferRelativeResize="0"/>
          <p:nvPr/>
        </p:nvPicPr>
        <p:blipFill rotWithShape="1">
          <a:blip r:embed="rId2">
            <a:alphaModFix/>
          </a:blip>
          <a:srcRect b="0" l="12621" r="12620" t="369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9"/>
          <p:cNvSpPr/>
          <p:nvPr/>
        </p:nvSpPr>
        <p:spPr>
          <a:xfrm>
            <a:off x="7466498" y="4874507"/>
            <a:ext cx="4178648" cy="1089611"/>
          </a:xfrm>
          <a:custGeom>
            <a:rect b="b" l="l" r="r" t="t"/>
            <a:pathLst>
              <a:path extrusionOk="0" h="1168484" w="4398577">
                <a:moveTo>
                  <a:pt x="0" y="0"/>
                </a:moveTo>
                <a:lnTo>
                  <a:pt x="4186543" y="13252"/>
                </a:lnTo>
                <a:lnTo>
                  <a:pt x="4398577" y="1168484"/>
                </a:lnTo>
                <a:lnTo>
                  <a:pt x="0" y="1168484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88235"/>
            </a:schemeClr>
          </a:solidFill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848139" y="2332383"/>
            <a:ext cx="4492500" cy="30081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7255565" y="2332383"/>
            <a:ext cx="4936500" cy="17889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6506817" y="2332382"/>
            <a:ext cx="622800" cy="16158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-6626" y="2332380"/>
            <a:ext cx="729000" cy="14799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9"/>
          <p:cNvSpPr txBox="1"/>
          <p:nvPr/>
        </p:nvSpPr>
        <p:spPr>
          <a:xfrm rot="-5400000">
            <a:off x="-359288" y="2879313"/>
            <a:ext cx="17475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 txBox="1"/>
          <p:nvPr/>
        </p:nvSpPr>
        <p:spPr>
          <a:xfrm rot="-5400000">
            <a:off x="6034074" y="2950412"/>
            <a:ext cx="1605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6345" y="4459451"/>
            <a:ext cx="1246258" cy="176234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2" name="Google Shape;122;p9"/>
          <p:cNvSpPr txBox="1"/>
          <p:nvPr/>
        </p:nvSpPr>
        <p:spPr>
          <a:xfrm>
            <a:off x="8711417" y="4964883"/>
            <a:ext cx="3598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NUI Galway’s current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 is available at:</a:t>
            </a:r>
            <a:b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600" u="none" cap="none" strike="noStrike">
                <a:solidFill>
                  <a:srgbClr val="1798F0"/>
                </a:solidFill>
                <a:latin typeface="Calibri"/>
                <a:ea typeface="Calibri"/>
                <a:cs typeface="Calibri"/>
                <a:sym typeface="Calibri"/>
              </a:rPr>
              <a:t>www.nuigalway.ie/vision2020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9"/>
          <p:cNvSpPr txBox="1"/>
          <p:nvPr/>
        </p:nvSpPr>
        <p:spPr>
          <a:xfrm>
            <a:off x="1011599" y="2539352"/>
            <a:ext cx="43665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 will be a leading global university, renowned for our distinctive areas of research, recognised as an institution of choice for our teaching </a:t>
            </a:r>
            <a:b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scholarship, celebrated for our outstanding engagement with wider society, and enriched by a dynamic network of partnerships.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"/>
          <p:cNvSpPr txBox="1"/>
          <p:nvPr/>
        </p:nvSpPr>
        <p:spPr>
          <a:xfrm>
            <a:off x="7466498" y="2488948"/>
            <a:ext cx="451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foster a vibrant community of students and staff, where distinguished learning, impactful research, and creative thinking are shared with the world.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D1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8D0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0"/>
          <p:cNvPicPr preferRelativeResize="0"/>
          <p:nvPr/>
        </p:nvPicPr>
        <p:blipFill rotWithShape="1">
          <a:blip r:embed="rId2">
            <a:alphaModFix/>
          </a:blip>
          <a:srcRect b="9178" l="0" r="0" t="3148"/>
          <a:stretch/>
        </p:blipFill>
        <p:spPr>
          <a:xfrm>
            <a:off x="2724841" y="-1"/>
            <a:ext cx="5828811" cy="6858001"/>
          </a:xfrm>
          <a:prstGeom prst="rect">
            <a:avLst/>
          </a:prstGeom>
          <a:noFill/>
          <a:ln>
            <a:noFill/>
          </a:ln>
          <a:effectLst>
            <a:outerShdw blurRad="165100" sx="103000" rotWithShape="0" algn="tl" dir="2700000" dist="38100" sy="103000">
              <a:srgbClr val="000000">
                <a:alpha val="34509"/>
              </a:srgbClr>
            </a:outerShdw>
          </a:effectLst>
        </p:spPr>
      </p:pic>
      <p:sp>
        <p:nvSpPr>
          <p:cNvPr id="128" name="Google Shape;128;p10"/>
          <p:cNvSpPr txBox="1"/>
          <p:nvPr/>
        </p:nvSpPr>
        <p:spPr>
          <a:xfrm>
            <a:off x="8338280" y="2624313"/>
            <a:ext cx="35985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Medical Academies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Teaching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Irish-Language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Research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398405" y="381158"/>
            <a:ext cx="39393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US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US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Campuses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0"/>
          <p:cNvSpPr txBox="1"/>
          <p:nvPr/>
        </p:nvSpPr>
        <p:spPr>
          <a:xfrm>
            <a:off x="4839292" y="4732515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Limerick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4692197" y="500767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 txBox="1"/>
          <p:nvPr/>
        </p:nvSpPr>
        <p:spPr>
          <a:xfrm>
            <a:off x="6801846" y="3688213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Dublin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/>
          <p:nvPr/>
        </p:nvSpPr>
        <p:spPr>
          <a:xfrm>
            <a:off x="7524449" y="3737032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"/>
          <p:cNvSpPr txBox="1"/>
          <p:nvPr/>
        </p:nvSpPr>
        <p:spPr>
          <a:xfrm>
            <a:off x="7202902" y="1137911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Belfast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0"/>
          <p:cNvSpPr/>
          <p:nvPr/>
        </p:nvSpPr>
        <p:spPr>
          <a:xfrm>
            <a:off x="7887594" y="116194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 txBox="1"/>
          <p:nvPr/>
        </p:nvSpPr>
        <p:spPr>
          <a:xfrm>
            <a:off x="4542221" y="3893712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 b="0" l="0" r="69543" t="0"/>
          <a:stretch/>
        </p:blipFill>
        <p:spPr>
          <a:xfrm>
            <a:off x="4219636" y="3671015"/>
            <a:ext cx="314705" cy="319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0"/>
          <p:cNvGrpSpPr/>
          <p:nvPr/>
        </p:nvGrpSpPr>
        <p:grpSpPr>
          <a:xfrm>
            <a:off x="4114027" y="4135044"/>
            <a:ext cx="275572" cy="275572"/>
            <a:chOff x="4335701" y="3850853"/>
            <a:chExt cx="319800" cy="319800"/>
          </a:xfrm>
        </p:grpSpPr>
        <p:sp>
          <p:nvSpPr>
            <p:cNvPr id="139" name="Google Shape;139;p10"/>
            <p:cNvSpPr/>
            <p:nvPr/>
          </p:nvSpPr>
          <p:spPr>
            <a:xfrm>
              <a:off x="4335701" y="3850853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0" name="Google Shape;140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4384776" y="3881320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0"/>
          <p:cNvGrpSpPr/>
          <p:nvPr/>
        </p:nvGrpSpPr>
        <p:grpSpPr>
          <a:xfrm>
            <a:off x="4570240" y="3711806"/>
            <a:ext cx="249202" cy="249462"/>
            <a:chOff x="5235088" y="3530081"/>
            <a:chExt cx="289198" cy="289500"/>
          </a:xfrm>
        </p:grpSpPr>
        <p:sp>
          <p:nvSpPr>
            <p:cNvPr id="142" name="Google Shape;142;p10"/>
            <p:cNvSpPr/>
            <p:nvPr/>
          </p:nvSpPr>
          <p:spPr>
            <a:xfrm>
              <a:off x="5235986" y="3530081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3" name="Google Shape;143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235088" y="3544831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0"/>
          <p:cNvGrpSpPr/>
          <p:nvPr/>
        </p:nvGrpSpPr>
        <p:grpSpPr>
          <a:xfrm>
            <a:off x="4416552" y="4854384"/>
            <a:ext cx="275730" cy="275730"/>
            <a:chOff x="5527990" y="3750678"/>
            <a:chExt cx="393900" cy="393900"/>
          </a:xfrm>
        </p:grpSpPr>
        <p:sp>
          <p:nvSpPr>
            <p:cNvPr id="145" name="Google Shape;145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" name="Google Shape;146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10"/>
          <p:cNvGrpSpPr/>
          <p:nvPr/>
        </p:nvGrpSpPr>
        <p:grpSpPr>
          <a:xfrm>
            <a:off x="5131479" y="3692611"/>
            <a:ext cx="275572" cy="275572"/>
            <a:chOff x="5777361" y="3530081"/>
            <a:chExt cx="319800" cy="319800"/>
          </a:xfrm>
        </p:grpSpPr>
        <p:sp>
          <p:nvSpPr>
            <p:cNvPr id="148" name="Google Shape;148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9" name="Google Shape;149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10"/>
          <p:cNvGrpSpPr/>
          <p:nvPr/>
        </p:nvGrpSpPr>
        <p:grpSpPr>
          <a:xfrm>
            <a:off x="3331182" y="3554961"/>
            <a:ext cx="275572" cy="275572"/>
            <a:chOff x="3845349" y="3308812"/>
            <a:chExt cx="319800" cy="319800"/>
          </a:xfrm>
        </p:grpSpPr>
        <p:sp>
          <p:nvSpPr>
            <p:cNvPr id="151" name="Google Shape;151;p10"/>
            <p:cNvSpPr/>
            <p:nvPr/>
          </p:nvSpPr>
          <p:spPr>
            <a:xfrm>
              <a:off x="3845349" y="3308812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2" name="Google Shape;152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3885150" y="3339279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0"/>
          <p:cNvGrpSpPr/>
          <p:nvPr/>
        </p:nvGrpSpPr>
        <p:grpSpPr>
          <a:xfrm>
            <a:off x="4819465" y="3114232"/>
            <a:ext cx="249202" cy="249462"/>
            <a:chOff x="5173661" y="3130180"/>
            <a:chExt cx="289198" cy="289500"/>
          </a:xfrm>
        </p:grpSpPr>
        <p:sp>
          <p:nvSpPr>
            <p:cNvPr id="154" name="Google Shape;154;p10"/>
            <p:cNvSpPr/>
            <p:nvPr/>
          </p:nvSpPr>
          <p:spPr>
            <a:xfrm>
              <a:off x="5174559" y="3130180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5" name="Google Shape;155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73661" y="314493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Google Shape;156;p10"/>
          <p:cNvGrpSpPr/>
          <p:nvPr/>
        </p:nvGrpSpPr>
        <p:grpSpPr>
          <a:xfrm>
            <a:off x="3955803" y="2638860"/>
            <a:ext cx="249202" cy="249462"/>
            <a:chOff x="4400356" y="3054140"/>
            <a:chExt cx="289198" cy="289500"/>
          </a:xfrm>
        </p:grpSpPr>
        <p:sp>
          <p:nvSpPr>
            <p:cNvPr id="157" name="Google Shape;157;p10"/>
            <p:cNvSpPr/>
            <p:nvPr/>
          </p:nvSpPr>
          <p:spPr>
            <a:xfrm>
              <a:off x="4401254" y="3054140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8" name="Google Shape;158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4400356" y="306889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10"/>
          <p:cNvGrpSpPr/>
          <p:nvPr/>
        </p:nvGrpSpPr>
        <p:grpSpPr>
          <a:xfrm>
            <a:off x="4870202" y="1803558"/>
            <a:ext cx="249202" cy="249462"/>
            <a:chOff x="5135034" y="1860358"/>
            <a:chExt cx="289198" cy="289500"/>
          </a:xfrm>
        </p:grpSpPr>
        <p:sp>
          <p:nvSpPr>
            <p:cNvPr id="160" name="Google Shape;16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1" name="Google Shape;161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0"/>
          <p:cNvGrpSpPr/>
          <p:nvPr/>
        </p:nvGrpSpPr>
        <p:grpSpPr>
          <a:xfrm>
            <a:off x="5154474" y="1879732"/>
            <a:ext cx="275572" cy="275572"/>
            <a:chOff x="5445656" y="1844640"/>
            <a:chExt cx="319800" cy="319800"/>
          </a:xfrm>
        </p:grpSpPr>
        <p:sp>
          <p:nvSpPr>
            <p:cNvPr id="163" name="Google Shape;163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4" name="Google Shape;164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oogle Shape;165;p10"/>
          <p:cNvGrpSpPr/>
          <p:nvPr/>
        </p:nvGrpSpPr>
        <p:grpSpPr>
          <a:xfrm>
            <a:off x="5642131" y="452941"/>
            <a:ext cx="249202" cy="249462"/>
            <a:chOff x="5938417" y="909357"/>
            <a:chExt cx="289198" cy="289500"/>
          </a:xfrm>
        </p:grpSpPr>
        <p:sp>
          <p:nvSpPr>
            <p:cNvPr id="166" name="Google Shape;166;p10"/>
            <p:cNvSpPr/>
            <p:nvPr/>
          </p:nvSpPr>
          <p:spPr>
            <a:xfrm>
              <a:off x="5939315" y="909357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7" name="Google Shape;167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938417" y="924107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0"/>
          <p:cNvGrpSpPr/>
          <p:nvPr/>
        </p:nvGrpSpPr>
        <p:grpSpPr>
          <a:xfrm>
            <a:off x="3646853" y="3622031"/>
            <a:ext cx="225802" cy="345250"/>
            <a:chOff x="4824527" y="2832223"/>
            <a:chExt cx="262042" cy="400662"/>
          </a:xfrm>
        </p:grpSpPr>
        <p:sp>
          <p:nvSpPr>
            <p:cNvPr id="169" name="Google Shape;169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" name="Google Shape;170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1" name="Google Shape;171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2" name="Google Shape;172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74" name="Google Shape;174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5" name="Google Shape;175;p10"/>
          <p:cNvGrpSpPr/>
          <p:nvPr/>
        </p:nvGrpSpPr>
        <p:grpSpPr>
          <a:xfrm>
            <a:off x="3888220" y="3663577"/>
            <a:ext cx="225802" cy="345250"/>
            <a:chOff x="4824527" y="2832223"/>
            <a:chExt cx="262042" cy="400662"/>
          </a:xfrm>
        </p:grpSpPr>
        <p:sp>
          <p:nvSpPr>
            <p:cNvPr id="176" name="Google Shape;176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" name="Google Shape;177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8" name="Google Shape;178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9" name="Google Shape;179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" name="Google Shape;180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1" name="Google Shape;181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2" name="Google Shape;182;p10"/>
          <p:cNvGrpSpPr/>
          <p:nvPr/>
        </p:nvGrpSpPr>
        <p:grpSpPr>
          <a:xfrm>
            <a:off x="5424410" y="168989"/>
            <a:ext cx="225802" cy="345250"/>
            <a:chOff x="4824527" y="2832223"/>
            <a:chExt cx="262042" cy="400662"/>
          </a:xfrm>
        </p:grpSpPr>
        <p:sp>
          <p:nvSpPr>
            <p:cNvPr id="183" name="Google Shape;18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" name="Google Shape;18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85" name="Google Shape;18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86" name="Google Shape;18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18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8" name="Google Shape;188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9" name="Google Shape;189;p10"/>
          <p:cNvGrpSpPr/>
          <p:nvPr/>
        </p:nvGrpSpPr>
        <p:grpSpPr>
          <a:xfrm>
            <a:off x="8617572" y="2873457"/>
            <a:ext cx="289198" cy="289500"/>
            <a:chOff x="5135034" y="1860358"/>
            <a:chExt cx="289198" cy="289500"/>
          </a:xfrm>
        </p:grpSpPr>
        <p:sp>
          <p:nvSpPr>
            <p:cNvPr id="190" name="Google Shape;19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1" name="Google Shape;191;p10"/>
            <p:cNvPicPr preferRelativeResize="0"/>
            <p:nvPr/>
          </p:nvPicPr>
          <p:blipFill rotWithShape="1">
            <a:blip r:embed="rId7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10"/>
          <p:cNvGrpSpPr/>
          <p:nvPr/>
        </p:nvGrpSpPr>
        <p:grpSpPr>
          <a:xfrm>
            <a:off x="8636905" y="3872032"/>
            <a:ext cx="262042" cy="400662"/>
            <a:chOff x="4824527" y="2832223"/>
            <a:chExt cx="262042" cy="400662"/>
          </a:xfrm>
        </p:grpSpPr>
        <p:sp>
          <p:nvSpPr>
            <p:cNvPr id="193" name="Google Shape;19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4" name="Google Shape;19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95" name="Google Shape;19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96" name="Google Shape;19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98" name="Google Shape;198;p10"/>
              <p:cNvPicPr preferRelativeResize="0"/>
              <p:nvPr/>
            </p:nvPicPr>
            <p:blipFill rotWithShape="1">
              <a:blip r:embed="rId8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9" name="Google Shape;199;p10"/>
          <p:cNvGrpSpPr/>
          <p:nvPr/>
        </p:nvGrpSpPr>
        <p:grpSpPr>
          <a:xfrm>
            <a:off x="8591759" y="3351127"/>
            <a:ext cx="319800" cy="319800"/>
            <a:chOff x="5445656" y="1844640"/>
            <a:chExt cx="319800" cy="319800"/>
          </a:xfrm>
        </p:grpSpPr>
        <p:sp>
          <p:nvSpPr>
            <p:cNvPr id="200" name="Google Shape;200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1" name="Google Shape;201;p10"/>
            <p:cNvPicPr preferRelativeResize="0"/>
            <p:nvPr/>
          </p:nvPicPr>
          <p:blipFill rotWithShape="1">
            <a:blip r:embed="rId9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10"/>
          <p:cNvGrpSpPr/>
          <p:nvPr/>
        </p:nvGrpSpPr>
        <p:grpSpPr>
          <a:xfrm>
            <a:off x="8617572" y="4414352"/>
            <a:ext cx="319800" cy="319800"/>
            <a:chOff x="5777361" y="3530081"/>
            <a:chExt cx="319800" cy="319800"/>
          </a:xfrm>
        </p:grpSpPr>
        <p:sp>
          <p:nvSpPr>
            <p:cNvPr id="203" name="Google Shape;203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4" name="Google Shape;204;p10"/>
            <p:cNvPicPr preferRelativeResize="0"/>
            <p:nvPr/>
          </p:nvPicPr>
          <p:blipFill rotWithShape="1">
            <a:blip r:embed="rId9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10"/>
          <p:cNvGrpSpPr/>
          <p:nvPr/>
        </p:nvGrpSpPr>
        <p:grpSpPr>
          <a:xfrm>
            <a:off x="4839093" y="3675498"/>
            <a:ext cx="275730" cy="275730"/>
            <a:chOff x="5527990" y="3750678"/>
            <a:chExt cx="393900" cy="393900"/>
          </a:xfrm>
        </p:grpSpPr>
        <p:sp>
          <p:nvSpPr>
            <p:cNvPr id="206" name="Google Shape;206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7" name="Google Shape;207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gif"/><Relationship Id="rId4" Type="http://schemas.openxmlformats.org/officeDocument/2006/relationships/image" Target="../media/image31.gif"/><Relationship Id="rId5" Type="http://schemas.openxmlformats.org/officeDocument/2006/relationships/image" Target="../media/image30.gif"/><Relationship Id="rId6" Type="http://schemas.openxmlformats.org/officeDocument/2006/relationships/image" Target="../media/image2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gif"/><Relationship Id="rId4" Type="http://schemas.openxmlformats.org/officeDocument/2006/relationships/image" Target="../media/image38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ling.upenn.edu/courses/Fall_2003/ling001/penn_treebank_pos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/>
          <p:nvPr/>
        </p:nvSpPr>
        <p:spPr>
          <a:xfrm>
            <a:off x="624425" y="2132025"/>
            <a:ext cx="55761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D9C49F"/>
                </a:solidFill>
              </a:rPr>
              <a:t>Introduction to NLP</a:t>
            </a:r>
            <a:endParaRPr b="1" sz="4000">
              <a:solidFill>
                <a:srgbClr val="D9C49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9C49F"/>
                </a:solidFill>
              </a:rPr>
              <a:t>5. </a:t>
            </a:r>
            <a:r>
              <a:rPr b="1" lang="en-US" sz="2800">
                <a:solidFill>
                  <a:srgbClr val="D9C49F"/>
                </a:solidFill>
              </a:rPr>
              <a:t>Probabilistic Parsing</a:t>
            </a:r>
            <a:endParaRPr b="1" sz="3600">
              <a:solidFill>
                <a:srgbClr val="E7E6E6"/>
              </a:solidFill>
            </a:endParaRPr>
          </a:p>
        </p:txBody>
      </p:sp>
      <p:sp>
        <p:nvSpPr>
          <p:cNvPr id="238" name="Google Shape;238;p14"/>
          <p:cNvSpPr txBox="1"/>
          <p:nvPr/>
        </p:nvSpPr>
        <p:spPr>
          <a:xfrm>
            <a:off x="619050" y="4408375"/>
            <a:ext cx="54771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</a:rPr>
              <a:t>Dr. John McCrae</a:t>
            </a:r>
            <a:endParaRPr sz="24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</a:rPr>
              <a:t>Data Science Institute, NUI Galway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39" name="Google Shape;239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Dependency parsing</a:t>
            </a:r>
            <a:endParaRPr/>
          </a:p>
        </p:txBody>
      </p:sp>
      <p:sp>
        <p:nvSpPr>
          <p:cNvPr id="330" name="Google Shape;330;p23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23"/>
          <p:cNvSpPr txBox="1"/>
          <p:nvPr>
            <p:ph idx="1" type="body"/>
          </p:nvPr>
        </p:nvSpPr>
        <p:spPr>
          <a:xfrm>
            <a:off x="682525" y="2422200"/>
            <a:ext cx="10892400" cy="8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900"/>
              <a:t>The   girl,   who   is   playing   with   cars,   likes   toast</a:t>
            </a:r>
            <a:endParaRPr sz="3900"/>
          </a:p>
        </p:txBody>
      </p:sp>
      <p:sp>
        <p:nvSpPr>
          <p:cNvPr id="332" name="Google Shape;332;p23"/>
          <p:cNvSpPr/>
          <p:nvPr/>
        </p:nvSpPr>
        <p:spPr>
          <a:xfrm>
            <a:off x="719925" y="2598275"/>
            <a:ext cx="1000500" cy="588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3"/>
          <p:cNvSpPr/>
          <p:nvPr/>
        </p:nvSpPr>
        <p:spPr>
          <a:xfrm>
            <a:off x="1844675" y="2598275"/>
            <a:ext cx="1000500" cy="588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3"/>
          <p:cNvSpPr/>
          <p:nvPr/>
        </p:nvSpPr>
        <p:spPr>
          <a:xfrm>
            <a:off x="2968050" y="2598275"/>
            <a:ext cx="1000500" cy="588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4034000" y="2598275"/>
            <a:ext cx="731700" cy="588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3"/>
          <p:cNvSpPr/>
          <p:nvPr/>
        </p:nvSpPr>
        <p:spPr>
          <a:xfrm>
            <a:off x="4831150" y="2598275"/>
            <a:ext cx="1582800" cy="588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3"/>
          <p:cNvSpPr/>
          <p:nvPr/>
        </p:nvSpPr>
        <p:spPr>
          <a:xfrm>
            <a:off x="6619500" y="2598275"/>
            <a:ext cx="1000500" cy="588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3"/>
          <p:cNvSpPr/>
          <p:nvPr/>
        </p:nvSpPr>
        <p:spPr>
          <a:xfrm>
            <a:off x="7865825" y="2598275"/>
            <a:ext cx="1000500" cy="588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3"/>
          <p:cNvSpPr/>
          <p:nvPr/>
        </p:nvSpPr>
        <p:spPr>
          <a:xfrm>
            <a:off x="9112150" y="2598275"/>
            <a:ext cx="1000500" cy="588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0318200" y="2598275"/>
            <a:ext cx="1209900" cy="588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1" name="Google Shape;341;p23"/>
          <p:cNvCxnSpPr>
            <a:endCxn id="333" idx="2"/>
          </p:cNvCxnSpPr>
          <p:nvPr/>
        </p:nvCxnSpPr>
        <p:spPr>
          <a:xfrm flipH="1">
            <a:off x="2344925" y="3186575"/>
            <a:ext cx="7267500" cy="600"/>
          </a:xfrm>
          <a:prstGeom prst="curvedConnector4">
            <a:avLst>
              <a:gd fmla="val 12479" name="adj1"/>
              <a:gd fmla="val 2975375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23"/>
          <p:cNvCxnSpPr>
            <a:stCxn id="339" idx="2"/>
            <a:endCxn id="340" idx="2"/>
          </p:cNvCxnSpPr>
          <p:nvPr/>
        </p:nvCxnSpPr>
        <p:spPr>
          <a:xfrm flipH="1" rot="-5400000">
            <a:off x="10267450" y="2532125"/>
            <a:ext cx="600" cy="1310700"/>
          </a:xfrm>
          <a:prstGeom prst="curvedConnector3">
            <a:avLst>
              <a:gd fmla="val 396875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23"/>
          <p:cNvCxnSpPr>
            <a:stCxn id="336" idx="2"/>
            <a:endCxn id="335" idx="2"/>
          </p:cNvCxnSpPr>
          <p:nvPr/>
        </p:nvCxnSpPr>
        <p:spPr>
          <a:xfrm rot="5400000">
            <a:off x="5010850" y="2576075"/>
            <a:ext cx="600" cy="1222800"/>
          </a:xfrm>
          <a:prstGeom prst="curvedConnector3">
            <a:avLst>
              <a:gd fmla="val 396875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23"/>
          <p:cNvCxnSpPr>
            <a:stCxn id="336" idx="2"/>
            <a:endCxn id="337" idx="2"/>
          </p:cNvCxnSpPr>
          <p:nvPr/>
        </p:nvCxnSpPr>
        <p:spPr>
          <a:xfrm flipH="1" rot="-5400000">
            <a:off x="6370900" y="2438825"/>
            <a:ext cx="600" cy="1497300"/>
          </a:xfrm>
          <a:prstGeom prst="curvedConnector3">
            <a:avLst>
              <a:gd fmla="val 396875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23"/>
          <p:cNvCxnSpPr>
            <a:stCxn id="337" idx="2"/>
            <a:endCxn id="338" idx="2"/>
          </p:cNvCxnSpPr>
          <p:nvPr/>
        </p:nvCxnSpPr>
        <p:spPr>
          <a:xfrm flipH="1" rot="-5400000">
            <a:off x="7742550" y="2564375"/>
            <a:ext cx="600" cy="1246200"/>
          </a:xfrm>
          <a:prstGeom prst="curvedConnector3">
            <a:avLst>
              <a:gd fmla="val 396875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23"/>
          <p:cNvCxnSpPr>
            <a:stCxn id="336" idx="2"/>
            <a:endCxn id="334" idx="2"/>
          </p:cNvCxnSpPr>
          <p:nvPr/>
        </p:nvCxnSpPr>
        <p:spPr>
          <a:xfrm rot="5400000">
            <a:off x="4545100" y="2110325"/>
            <a:ext cx="600" cy="2154300"/>
          </a:xfrm>
          <a:prstGeom prst="curvedConnector3">
            <a:avLst>
              <a:gd fmla="val 4917083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23"/>
          <p:cNvCxnSpPr>
            <a:stCxn id="333" idx="2"/>
            <a:endCxn id="336" idx="2"/>
          </p:cNvCxnSpPr>
          <p:nvPr/>
        </p:nvCxnSpPr>
        <p:spPr>
          <a:xfrm flipH="1" rot="-5400000">
            <a:off x="3983375" y="1548725"/>
            <a:ext cx="600" cy="3277500"/>
          </a:xfrm>
          <a:prstGeom prst="curvedConnector3">
            <a:avLst>
              <a:gd fmla="val 10882083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23"/>
          <p:cNvCxnSpPr>
            <a:stCxn id="333" idx="2"/>
            <a:endCxn id="332" idx="2"/>
          </p:cNvCxnSpPr>
          <p:nvPr/>
        </p:nvCxnSpPr>
        <p:spPr>
          <a:xfrm rot="5400000">
            <a:off x="1782275" y="2625125"/>
            <a:ext cx="600" cy="1124700"/>
          </a:xfrm>
          <a:prstGeom prst="curvedConnector3">
            <a:avLst>
              <a:gd fmla="val 396875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9" name="Google Shape;349;p23"/>
          <p:cNvSpPr txBox="1"/>
          <p:nvPr/>
        </p:nvSpPr>
        <p:spPr>
          <a:xfrm>
            <a:off x="4898850" y="4921650"/>
            <a:ext cx="194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latin typeface="Calibri"/>
                <a:ea typeface="Calibri"/>
                <a:cs typeface="Calibri"/>
                <a:sym typeface="Calibri"/>
              </a:rPr>
              <a:t>nsubj</a:t>
            </a:r>
            <a:endParaRPr i="1"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3"/>
          <p:cNvSpPr txBox="1"/>
          <p:nvPr/>
        </p:nvSpPr>
        <p:spPr>
          <a:xfrm>
            <a:off x="9295450" y="3560075"/>
            <a:ext cx="194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latin typeface="Calibri"/>
                <a:ea typeface="Calibri"/>
                <a:cs typeface="Calibri"/>
                <a:sym typeface="Calibri"/>
              </a:rPr>
              <a:t>dobj</a:t>
            </a:r>
            <a:endParaRPr i="1"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3"/>
          <p:cNvSpPr txBox="1"/>
          <p:nvPr/>
        </p:nvSpPr>
        <p:spPr>
          <a:xfrm>
            <a:off x="3011363" y="3842175"/>
            <a:ext cx="194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latin typeface="Calibri"/>
                <a:ea typeface="Calibri"/>
                <a:cs typeface="Calibri"/>
                <a:sym typeface="Calibri"/>
              </a:rPr>
              <a:t>relcl</a:t>
            </a:r>
            <a:endParaRPr i="1"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3"/>
          <p:cNvSpPr txBox="1"/>
          <p:nvPr/>
        </p:nvSpPr>
        <p:spPr>
          <a:xfrm>
            <a:off x="796125" y="3359450"/>
            <a:ext cx="194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latin typeface="Calibri"/>
                <a:ea typeface="Calibri"/>
                <a:cs typeface="Calibri"/>
                <a:sym typeface="Calibri"/>
              </a:rPr>
              <a:t>det</a:t>
            </a:r>
            <a:endParaRPr i="1"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3"/>
          <p:cNvSpPr txBox="1"/>
          <p:nvPr/>
        </p:nvSpPr>
        <p:spPr>
          <a:xfrm>
            <a:off x="2961788" y="3302438"/>
            <a:ext cx="194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latin typeface="Calibri"/>
                <a:ea typeface="Calibri"/>
                <a:cs typeface="Calibri"/>
                <a:sym typeface="Calibri"/>
              </a:rPr>
              <a:t>nsubj</a:t>
            </a:r>
            <a:endParaRPr i="1"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3"/>
          <p:cNvSpPr txBox="1"/>
          <p:nvPr/>
        </p:nvSpPr>
        <p:spPr>
          <a:xfrm>
            <a:off x="3980075" y="2996875"/>
            <a:ext cx="194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latin typeface="Calibri"/>
                <a:ea typeface="Calibri"/>
                <a:cs typeface="Calibri"/>
                <a:sym typeface="Calibri"/>
              </a:rPr>
              <a:t>aux</a:t>
            </a:r>
            <a:endParaRPr i="1"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3"/>
          <p:cNvSpPr txBox="1"/>
          <p:nvPr/>
        </p:nvSpPr>
        <p:spPr>
          <a:xfrm>
            <a:off x="5398888" y="3318975"/>
            <a:ext cx="194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latin typeface="Calibri"/>
                <a:ea typeface="Calibri"/>
                <a:cs typeface="Calibri"/>
                <a:sym typeface="Calibri"/>
              </a:rPr>
              <a:t>prep</a:t>
            </a:r>
            <a:endParaRPr i="1"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3"/>
          <p:cNvSpPr txBox="1"/>
          <p:nvPr/>
        </p:nvSpPr>
        <p:spPr>
          <a:xfrm>
            <a:off x="6843438" y="3302450"/>
            <a:ext cx="194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latin typeface="Calibri"/>
                <a:ea typeface="Calibri"/>
                <a:cs typeface="Calibri"/>
                <a:sym typeface="Calibri"/>
              </a:rPr>
              <a:t>pobj</a:t>
            </a:r>
            <a:endParaRPr i="1"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Dependency parsing as constituency parsing</a:t>
            </a:r>
            <a:endParaRPr/>
          </a:p>
        </p:txBody>
      </p:sp>
      <p:sp>
        <p:nvSpPr>
          <p:cNvPr id="363" name="Google Shape;363;p24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p24"/>
          <p:cNvSpPr txBox="1"/>
          <p:nvPr/>
        </p:nvSpPr>
        <p:spPr>
          <a:xfrm>
            <a:off x="503000" y="3429000"/>
            <a:ext cx="88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this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4"/>
          <p:cNvSpPr txBox="1"/>
          <p:nvPr/>
        </p:nvSpPr>
        <p:spPr>
          <a:xfrm>
            <a:off x="1554975" y="3429000"/>
            <a:ext cx="88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is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4"/>
          <p:cNvSpPr txBox="1"/>
          <p:nvPr/>
        </p:nvSpPr>
        <p:spPr>
          <a:xfrm>
            <a:off x="2674650" y="3429000"/>
            <a:ext cx="88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4"/>
          <p:cNvSpPr txBox="1"/>
          <p:nvPr/>
        </p:nvSpPr>
        <p:spPr>
          <a:xfrm>
            <a:off x="3910400" y="3429000"/>
            <a:ext cx="1254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example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8" name="Google Shape;368;p24"/>
          <p:cNvCxnSpPr>
            <a:stCxn id="365" idx="0"/>
            <a:endCxn id="364" idx="0"/>
          </p:cNvCxnSpPr>
          <p:nvPr/>
        </p:nvCxnSpPr>
        <p:spPr>
          <a:xfrm rot="5400000">
            <a:off x="1468725" y="2903250"/>
            <a:ext cx="600" cy="1052100"/>
          </a:xfrm>
          <a:prstGeom prst="curvedConnector3">
            <a:avLst>
              <a:gd fmla="val -396875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24"/>
          <p:cNvCxnSpPr>
            <a:stCxn id="365" idx="0"/>
            <a:endCxn id="367" idx="0"/>
          </p:cNvCxnSpPr>
          <p:nvPr/>
        </p:nvCxnSpPr>
        <p:spPr>
          <a:xfrm flipH="1" rot="-5400000">
            <a:off x="3266175" y="2157900"/>
            <a:ext cx="600" cy="2542800"/>
          </a:xfrm>
          <a:prstGeom prst="curvedConnector3">
            <a:avLst>
              <a:gd fmla="val -1410625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24"/>
          <p:cNvCxnSpPr>
            <a:stCxn id="367" idx="0"/>
            <a:endCxn id="366" idx="0"/>
          </p:cNvCxnSpPr>
          <p:nvPr/>
        </p:nvCxnSpPr>
        <p:spPr>
          <a:xfrm rot="5400000">
            <a:off x="3825950" y="2717700"/>
            <a:ext cx="600" cy="1423200"/>
          </a:xfrm>
          <a:prstGeom prst="curvedConnector3">
            <a:avLst>
              <a:gd fmla="val -396875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24"/>
          <p:cNvSpPr txBox="1"/>
          <p:nvPr/>
        </p:nvSpPr>
        <p:spPr>
          <a:xfrm>
            <a:off x="1151050" y="2806013"/>
            <a:ext cx="9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Calibri"/>
                <a:ea typeface="Calibri"/>
                <a:cs typeface="Calibri"/>
                <a:sym typeface="Calibri"/>
              </a:rPr>
              <a:t>nsubj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4"/>
          <p:cNvSpPr txBox="1"/>
          <p:nvPr/>
        </p:nvSpPr>
        <p:spPr>
          <a:xfrm>
            <a:off x="2972000" y="2182413"/>
            <a:ext cx="9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Calibri"/>
                <a:ea typeface="Calibri"/>
                <a:cs typeface="Calibri"/>
                <a:sym typeface="Calibri"/>
              </a:rPr>
              <a:t>attr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4"/>
          <p:cNvSpPr txBox="1"/>
          <p:nvPr/>
        </p:nvSpPr>
        <p:spPr>
          <a:xfrm>
            <a:off x="3554850" y="2847463"/>
            <a:ext cx="9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Calibri"/>
                <a:ea typeface="Calibri"/>
                <a:cs typeface="Calibri"/>
                <a:sym typeface="Calibri"/>
              </a:rPr>
              <a:t>det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4"/>
          <p:cNvSpPr txBox="1"/>
          <p:nvPr/>
        </p:nvSpPr>
        <p:spPr>
          <a:xfrm>
            <a:off x="8703125" y="1733875"/>
            <a:ext cx="88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ROOT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4"/>
          <p:cNvSpPr txBox="1"/>
          <p:nvPr/>
        </p:nvSpPr>
        <p:spPr>
          <a:xfrm>
            <a:off x="8011588" y="3560388"/>
            <a:ext cx="88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AUX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4"/>
          <p:cNvSpPr txBox="1"/>
          <p:nvPr/>
        </p:nvSpPr>
        <p:spPr>
          <a:xfrm>
            <a:off x="6925775" y="2793613"/>
            <a:ext cx="88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latin typeface="Calibri"/>
                <a:ea typeface="Calibri"/>
                <a:cs typeface="Calibri"/>
                <a:sym typeface="Calibri"/>
              </a:rPr>
              <a:t>nsubj</a:t>
            </a:r>
            <a:endParaRPr i="1"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4"/>
          <p:cNvSpPr txBox="1"/>
          <p:nvPr/>
        </p:nvSpPr>
        <p:spPr>
          <a:xfrm>
            <a:off x="6925775" y="5093963"/>
            <a:ext cx="88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this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4"/>
          <p:cNvSpPr txBox="1"/>
          <p:nvPr/>
        </p:nvSpPr>
        <p:spPr>
          <a:xfrm>
            <a:off x="8005538" y="5093963"/>
            <a:ext cx="88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is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4"/>
          <p:cNvSpPr txBox="1"/>
          <p:nvPr/>
        </p:nvSpPr>
        <p:spPr>
          <a:xfrm>
            <a:off x="9097425" y="5093963"/>
            <a:ext cx="88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4"/>
          <p:cNvSpPr txBox="1"/>
          <p:nvPr/>
        </p:nvSpPr>
        <p:spPr>
          <a:xfrm>
            <a:off x="10333175" y="5093963"/>
            <a:ext cx="1254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example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4"/>
          <p:cNvSpPr txBox="1"/>
          <p:nvPr/>
        </p:nvSpPr>
        <p:spPr>
          <a:xfrm>
            <a:off x="9675350" y="2793613"/>
            <a:ext cx="88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latin typeface="Calibri"/>
                <a:ea typeface="Calibri"/>
                <a:cs typeface="Calibri"/>
                <a:sym typeface="Calibri"/>
              </a:rPr>
              <a:t>attr</a:t>
            </a:r>
            <a:endParaRPr i="1"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2" name="Google Shape;382;p24"/>
          <p:cNvCxnSpPr>
            <a:stCxn id="374" idx="2"/>
            <a:endCxn id="376" idx="0"/>
          </p:cNvCxnSpPr>
          <p:nvPr/>
        </p:nvCxnSpPr>
        <p:spPr>
          <a:xfrm flipH="1">
            <a:off x="7366025" y="2241775"/>
            <a:ext cx="1777200" cy="55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24"/>
          <p:cNvCxnSpPr>
            <a:stCxn id="374" idx="2"/>
            <a:endCxn id="375" idx="0"/>
          </p:cNvCxnSpPr>
          <p:nvPr/>
        </p:nvCxnSpPr>
        <p:spPr>
          <a:xfrm flipH="1">
            <a:off x="8451725" y="2241775"/>
            <a:ext cx="691500" cy="131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24"/>
          <p:cNvCxnSpPr>
            <a:stCxn id="374" idx="2"/>
            <a:endCxn id="381" idx="0"/>
          </p:cNvCxnSpPr>
          <p:nvPr/>
        </p:nvCxnSpPr>
        <p:spPr>
          <a:xfrm>
            <a:off x="9143225" y="2241775"/>
            <a:ext cx="972300" cy="55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Google Shape;385;p24"/>
          <p:cNvSpPr txBox="1"/>
          <p:nvPr/>
        </p:nvSpPr>
        <p:spPr>
          <a:xfrm>
            <a:off x="6925775" y="3943788"/>
            <a:ext cx="88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DET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4"/>
          <p:cNvSpPr txBox="1"/>
          <p:nvPr/>
        </p:nvSpPr>
        <p:spPr>
          <a:xfrm>
            <a:off x="9097425" y="3560396"/>
            <a:ext cx="88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latin typeface="Calibri"/>
                <a:ea typeface="Calibri"/>
                <a:cs typeface="Calibri"/>
                <a:sym typeface="Calibri"/>
              </a:rPr>
              <a:t>det</a:t>
            </a:r>
            <a:endParaRPr i="1"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4"/>
          <p:cNvSpPr txBox="1"/>
          <p:nvPr/>
        </p:nvSpPr>
        <p:spPr>
          <a:xfrm>
            <a:off x="10520525" y="3943788"/>
            <a:ext cx="88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NOUN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4"/>
          <p:cNvSpPr txBox="1"/>
          <p:nvPr/>
        </p:nvSpPr>
        <p:spPr>
          <a:xfrm>
            <a:off x="9097425" y="4327179"/>
            <a:ext cx="88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DET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9" name="Google Shape;389;p24"/>
          <p:cNvCxnSpPr>
            <a:stCxn id="376" idx="2"/>
            <a:endCxn id="385" idx="0"/>
          </p:cNvCxnSpPr>
          <p:nvPr/>
        </p:nvCxnSpPr>
        <p:spPr>
          <a:xfrm>
            <a:off x="7365875" y="3301513"/>
            <a:ext cx="0" cy="64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24"/>
          <p:cNvCxnSpPr>
            <a:stCxn id="385" idx="2"/>
            <a:endCxn id="377" idx="0"/>
          </p:cNvCxnSpPr>
          <p:nvPr/>
        </p:nvCxnSpPr>
        <p:spPr>
          <a:xfrm>
            <a:off x="7365875" y="4451688"/>
            <a:ext cx="0" cy="64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24"/>
          <p:cNvCxnSpPr>
            <a:stCxn id="375" idx="2"/>
            <a:endCxn id="378" idx="0"/>
          </p:cNvCxnSpPr>
          <p:nvPr/>
        </p:nvCxnSpPr>
        <p:spPr>
          <a:xfrm flipH="1">
            <a:off x="8445688" y="4068288"/>
            <a:ext cx="6000" cy="102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24"/>
          <p:cNvCxnSpPr>
            <a:stCxn id="381" idx="2"/>
            <a:endCxn id="386" idx="0"/>
          </p:cNvCxnSpPr>
          <p:nvPr/>
        </p:nvCxnSpPr>
        <p:spPr>
          <a:xfrm flipH="1">
            <a:off x="9537650" y="3301513"/>
            <a:ext cx="577800" cy="25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24"/>
          <p:cNvCxnSpPr>
            <a:stCxn id="386" idx="2"/>
            <a:endCxn id="388" idx="0"/>
          </p:cNvCxnSpPr>
          <p:nvPr/>
        </p:nvCxnSpPr>
        <p:spPr>
          <a:xfrm>
            <a:off x="9537525" y="4068296"/>
            <a:ext cx="0" cy="25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4" name="Google Shape;394;p24"/>
          <p:cNvCxnSpPr>
            <a:stCxn id="388" idx="2"/>
            <a:endCxn id="379" idx="0"/>
          </p:cNvCxnSpPr>
          <p:nvPr/>
        </p:nvCxnSpPr>
        <p:spPr>
          <a:xfrm>
            <a:off x="9537525" y="4835079"/>
            <a:ext cx="0" cy="25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24"/>
          <p:cNvCxnSpPr>
            <a:stCxn id="381" idx="2"/>
            <a:endCxn id="387" idx="0"/>
          </p:cNvCxnSpPr>
          <p:nvPr/>
        </p:nvCxnSpPr>
        <p:spPr>
          <a:xfrm>
            <a:off x="10115450" y="3301513"/>
            <a:ext cx="845100" cy="64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6" name="Google Shape;396;p24"/>
          <p:cNvCxnSpPr>
            <a:stCxn id="387" idx="2"/>
            <a:endCxn id="380" idx="0"/>
          </p:cNvCxnSpPr>
          <p:nvPr/>
        </p:nvCxnSpPr>
        <p:spPr>
          <a:xfrm>
            <a:off x="10960625" y="4451688"/>
            <a:ext cx="0" cy="64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" name="Google Shape;397;p24"/>
          <p:cNvSpPr/>
          <p:nvPr/>
        </p:nvSpPr>
        <p:spPr>
          <a:xfrm>
            <a:off x="5324500" y="2680475"/>
            <a:ext cx="1254900" cy="164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8D08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4"/>
          <p:cNvSpPr/>
          <p:nvPr/>
        </p:nvSpPr>
        <p:spPr>
          <a:xfrm>
            <a:off x="1537975" y="4497850"/>
            <a:ext cx="4149600" cy="192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Dependency rules can be mapped to constituency rules, e.g.,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ROOT → </a:t>
            </a:r>
            <a:r>
              <a:rPr i="1" lang="en-US" sz="2000">
                <a:latin typeface="Calibri"/>
                <a:ea typeface="Calibri"/>
                <a:cs typeface="Calibri"/>
                <a:sym typeface="Calibri"/>
              </a:rPr>
              <a:t>nsubj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AUX </a:t>
            </a:r>
            <a:r>
              <a:rPr i="1" lang="en-US" sz="2000">
                <a:latin typeface="Calibri"/>
                <a:ea typeface="Calibri"/>
                <a:cs typeface="Calibri"/>
                <a:sym typeface="Calibri"/>
              </a:rPr>
              <a:t>attr</a:t>
            </a:r>
            <a:endParaRPr i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5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Parsing examples</a:t>
            </a:r>
            <a:endParaRPr/>
          </a:p>
        </p:txBody>
      </p:sp>
      <p:sp>
        <p:nvSpPr>
          <p:cNvPr id="405" name="Google Shape;405;p25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5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6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/>
              <a:t>Probabilistic Context-Free Grammars</a:t>
            </a:r>
            <a:endParaRPr sz="5800"/>
          </a:p>
        </p:txBody>
      </p:sp>
      <p:sp>
        <p:nvSpPr>
          <p:cNvPr id="413" name="Google Shape;413;p26"/>
          <p:cNvSpPr txBox="1"/>
          <p:nvPr>
            <p:ph idx="10" type="dt"/>
          </p:nvPr>
        </p:nvSpPr>
        <p:spPr>
          <a:xfrm>
            <a:off x="3670465" y="6118555"/>
            <a:ext cx="27432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Ambiguity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7"/>
          <p:cNvSpPr txBox="1"/>
          <p:nvPr>
            <p:ph idx="1" type="body"/>
          </p:nvPr>
        </p:nvSpPr>
        <p:spPr>
          <a:xfrm>
            <a:off x="838200" y="1825625"/>
            <a:ext cx="10515600" cy="3813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Parses are often ambiguous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6407" y="1917639"/>
            <a:ext cx="4997589" cy="38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7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3" name="Google Shape;42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625" y="2479020"/>
            <a:ext cx="4568982" cy="3159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Probabilistic CFGs</a:t>
            </a:r>
            <a:endParaRPr/>
          </a:p>
        </p:txBody>
      </p:sp>
      <p:sp>
        <p:nvSpPr>
          <p:cNvPr id="430" name="Google Shape;430;p28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1" name="Google Shape;431;p28"/>
          <p:cNvSpPr/>
          <p:nvPr/>
        </p:nvSpPr>
        <p:spPr>
          <a:xfrm>
            <a:off x="790950" y="1665650"/>
            <a:ext cx="4773600" cy="155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To parse a sentence assume we start with a symbol 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8"/>
          <p:cNvSpPr/>
          <p:nvPr/>
        </p:nvSpPr>
        <p:spPr>
          <a:xfrm>
            <a:off x="6265975" y="2450825"/>
            <a:ext cx="4773600" cy="155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We use a rule S → NP VP to rewrite this to NP VP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3" name="Google Shape;433;p28"/>
          <p:cNvSpPr/>
          <p:nvPr/>
        </p:nvSpPr>
        <p:spPr>
          <a:xfrm>
            <a:off x="1151575" y="4082750"/>
            <a:ext cx="4773600" cy="155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We continue to rewrite until we reach the words of the sentence we wish to parse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4" name="Google Shape;434;p28"/>
          <p:cNvSpPr/>
          <p:nvPr/>
        </p:nvSpPr>
        <p:spPr>
          <a:xfrm>
            <a:off x="7082550" y="4560850"/>
            <a:ext cx="4773600" cy="1869000"/>
          </a:xfrm>
          <a:prstGeom prst="roundRect">
            <a:avLst>
              <a:gd fmla="val 16667" name="adj"/>
            </a:avLst>
          </a:prstGeom>
          <a:solidFill>
            <a:srgbClr val="52D0B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What are the events?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Where should we assign probability?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How do we calculate the probability of the sentence?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Probabilistic CFG</a:t>
            </a:r>
            <a:endParaRPr/>
          </a:p>
        </p:txBody>
      </p:sp>
      <p:sp>
        <p:nvSpPr>
          <p:cNvPr id="441" name="Google Shape;441;p29"/>
          <p:cNvSpPr txBox="1"/>
          <p:nvPr>
            <p:ph idx="1" type="body"/>
          </p:nvPr>
        </p:nvSpPr>
        <p:spPr>
          <a:xfrm>
            <a:off x="398775" y="1809013"/>
            <a:ext cx="31635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NP VP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NN VP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This V NP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This is NP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This is DT NN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This is an example</a:t>
            </a:r>
            <a:endParaRPr/>
          </a:p>
        </p:txBody>
      </p:sp>
      <p:sp>
        <p:nvSpPr>
          <p:cNvPr id="442" name="Google Shape;442;p29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43" name="Google Shape;443;p29"/>
          <p:cNvGraphicFramePr/>
          <p:nvPr/>
        </p:nvGraphicFramePr>
        <p:xfrm>
          <a:off x="7053125" y="152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{15D2D5BD-2BDC-4B43-9E48-F25EF757D0C0}</a:tableStyleId>
              </a:tblPr>
              <a:tblGrid>
                <a:gridCol w="2350300"/>
                <a:gridCol w="2350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Rule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→ NP VP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 → NN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 → DT NN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 → DT JJ NN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 → V NP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 → V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 → V NP PP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Terminal rules</a:t>
                      </a:r>
                      <a:endParaRPr i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444" name="Google Shape;444;p29"/>
          <p:cNvSpPr txBox="1"/>
          <p:nvPr>
            <p:ph idx="1" type="body"/>
          </p:nvPr>
        </p:nvSpPr>
        <p:spPr>
          <a:xfrm>
            <a:off x="3486975" y="1809013"/>
            <a:ext cx="31635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 = 1.0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 = 1.0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 = 0.3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 = 0.09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 = 0.09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P= 0.036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9"/>
          <p:cNvSpPr/>
          <p:nvPr/>
        </p:nvSpPr>
        <p:spPr>
          <a:xfrm>
            <a:off x="1645550" y="5553725"/>
            <a:ext cx="3048000" cy="981600"/>
          </a:xfrm>
          <a:prstGeom prst="roundRect">
            <a:avLst>
              <a:gd fmla="val 16667" name="adj"/>
            </a:avLst>
          </a:prstGeom>
          <a:solidFill>
            <a:srgbClr val="52D0B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What is the probability of the parse?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9"/>
          <p:cNvSpPr/>
          <p:nvPr/>
        </p:nvSpPr>
        <p:spPr>
          <a:xfrm>
            <a:off x="8483000" y="227200"/>
            <a:ext cx="3048000" cy="981600"/>
          </a:xfrm>
          <a:prstGeom prst="roundRect">
            <a:avLst>
              <a:gd fmla="val 16667" name="adj"/>
            </a:avLst>
          </a:prstGeom>
          <a:solidFill>
            <a:srgbClr val="52D0B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Which probabilities below should sum to one?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Context-free grammars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30"/>
          <p:cNvSpPr txBox="1"/>
          <p:nvPr>
            <p:ph idx="1" type="body"/>
          </p:nvPr>
        </p:nvSpPr>
        <p:spPr>
          <a:xfrm>
            <a:off x="838200" y="1825625"/>
            <a:ext cx="10515600" cy="3813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Recall, a context-free grammar G=(N,Σ,P,S) consists of: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set of non-terminal symbols N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e.g., 'N', 'VP', 'S'</a:t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set of terminal symbols Σ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e.g., 'cat', 'astronomer', 'the'</a:t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set of productions P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e.g., 'S → NP VP'</a:t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start symbol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Normally 'S'</a:t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0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Probabilistic context-free grammar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1"/>
          <p:cNvSpPr txBox="1"/>
          <p:nvPr>
            <p:ph idx="1" type="body"/>
          </p:nvPr>
        </p:nvSpPr>
        <p:spPr>
          <a:xfrm>
            <a:off x="838200" y="1825625"/>
            <a:ext cx="10515600" cy="3813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probabilistic context-free grammar G=(N,Σ,P,S,D) consists of: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N, Σ, P, S as for a CFG</a:t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function D:P→[0,1] which assigns a probability to each production</a:t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PCFG is consistent iff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there are no infinite derivations for any finite string (e.g., S→S)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p31"/>
          <p:cNvPicPr preferRelativeResize="0"/>
          <p:nvPr/>
        </p:nvPicPr>
        <p:blipFill rotWithShape="1">
          <a:blip r:embed="rId3">
            <a:alphaModFix/>
          </a:blip>
          <a:srcRect b="0" l="415" r="416" t="0"/>
          <a:stretch/>
        </p:blipFill>
        <p:spPr>
          <a:xfrm>
            <a:off x="3853375" y="3789040"/>
            <a:ext cx="455295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1"/>
          <p:cNvSpPr/>
          <p:nvPr/>
        </p:nvSpPr>
        <p:spPr>
          <a:xfrm>
            <a:off x="6129850" y="5538092"/>
            <a:ext cx="4713390" cy="1203276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Notation</a:t>
            </a:r>
            <a:endParaRPr b="1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Lowercase letters: Terminal (word), e.g. a,the</a:t>
            </a:r>
            <a:endParaRPr b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Capital letters: Non-terminal, e.g., N, V</a:t>
            </a:r>
            <a:endParaRPr b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Greek letters: Sequence of terminal and non-terminals</a:t>
            </a:r>
            <a:endParaRPr b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𝛜 : Empty sequence</a:t>
            </a:r>
            <a:endParaRPr b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4" name="Google Shape;464;p31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Example: PCFG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71" name="Google Shape;471;p32"/>
          <p:cNvGraphicFramePr/>
          <p:nvPr/>
        </p:nvGraphicFramePr>
        <p:xfrm>
          <a:off x="750640" y="15567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{7AE7F19E-D9EC-41C2-ADEF-9E0BA80740EA}</a:tableStyleId>
              </a:tblPr>
              <a:tblGrid>
                <a:gridCol w="2637525"/>
                <a:gridCol w="1396350"/>
                <a:gridCol w="2836900"/>
                <a:gridCol w="1352125"/>
              </a:tblGrid>
              <a:tr h="381000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Rule</a:t>
                      </a:r>
                      <a:endParaRPr b="1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</a:t>
                      </a:r>
                      <a:endParaRPr b="1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Rule</a:t>
                      </a:r>
                      <a:endParaRPr b="1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</a:t>
                      </a:r>
                      <a:endParaRPr b="1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→ NP VP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0.80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 → V NP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→ Aux NP VP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0.20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 → V NP NP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0.10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 → PN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 → flights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 → Nom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 → book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 → Pro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Aux → can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 → N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PN → Lufthansa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 → PN Nom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 → you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</a:tbl>
          </a:graphicData>
        </a:graphic>
      </p:graphicFrame>
      <p:sp>
        <p:nvSpPr>
          <p:cNvPr id="472" name="Google Shape;472;p32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/>
              <a:t>Phrase and Dependency Grammars</a:t>
            </a:r>
            <a:endParaRPr sz="5700"/>
          </a:p>
        </p:txBody>
      </p:sp>
      <p:sp>
        <p:nvSpPr>
          <p:cNvPr id="246" name="Google Shape;246;p15"/>
          <p:cNvSpPr txBox="1"/>
          <p:nvPr>
            <p:ph idx="10" type="dt"/>
          </p:nvPr>
        </p:nvSpPr>
        <p:spPr>
          <a:xfrm>
            <a:off x="3670465" y="6118555"/>
            <a:ext cx="27432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Calculating the probability of a parse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3"/>
          <p:cNvSpPr txBox="1"/>
          <p:nvPr>
            <p:ph idx="1" type="body"/>
          </p:nvPr>
        </p:nvSpPr>
        <p:spPr>
          <a:xfrm>
            <a:off x="838200" y="1412775"/>
            <a:ext cx="10515600" cy="44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wish to know how likely a parse T is, given input S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Ergo, the best parse is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as the parse tree contains all words in the sentence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Hence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Where r(n) is the rule used to generate n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5346" y="2851026"/>
            <a:ext cx="30003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9132" y="3870499"/>
            <a:ext cx="41719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81875" y="4380750"/>
            <a:ext cx="2881200" cy="647358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3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4" name="Google Shape;48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6688" y="2149875"/>
            <a:ext cx="3629025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Example: Parsing with PCFG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Google Shape;49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7488" y="1412776"/>
            <a:ext cx="7721049" cy="42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4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Example: Parsing with PCFG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35"/>
          <p:cNvSpPr txBox="1"/>
          <p:nvPr>
            <p:ph idx="1" type="body"/>
          </p:nvPr>
        </p:nvSpPr>
        <p:spPr>
          <a:xfrm>
            <a:off x="838200" y="1340768"/>
            <a:ext cx="10515600" cy="43924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Tree 1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1" sz="2400"/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P(Tree 1)</a:t>
            </a:r>
            <a:r>
              <a:rPr b="1" lang="en-US" sz="2400"/>
              <a:t>	</a:t>
            </a:r>
            <a:r>
              <a:rPr b="1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= 0.2 × 0.5 × 0.1 × 0.05 × 0.45 × 0.9</a:t>
            </a:r>
            <a:r>
              <a:rPr b="1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1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× 1.0 × 1.0 × 1.0 × 1.0 × 1.0</a:t>
            </a:r>
            <a:endParaRPr b="1" sz="2400"/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lang="en-US" sz="2400"/>
              <a:t>                    </a:t>
            </a:r>
            <a:r>
              <a:rPr b="1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= 0.0002</a:t>
            </a:r>
            <a:r>
              <a:rPr b="1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Exercise: Tree 2</a:t>
            </a:r>
            <a:endParaRPr b="0"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00" name="Google Shape;500;p35"/>
          <p:cNvGraphicFramePr/>
          <p:nvPr/>
        </p:nvGraphicFramePr>
        <p:xfrm>
          <a:off x="2207568" y="15157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{7AE7F19E-D9EC-41C2-ADEF-9E0BA80740EA}</a:tableStyleId>
              </a:tblPr>
              <a:tblGrid>
                <a:gridCol w="2617625"/>
                <a:gridCol w="1382400"/>
                <a:gridCol w="2672625"/>
                <a:gridCol w="1437400"/>
              </a:tblGrid>
              <a:tr h="381000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→ Aux NP VP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0.20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Aux → can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 → Pro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 → you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 → V NP NP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0.10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 → book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 → Nom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PN → Lufthansa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 → PN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 → flights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 → N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01" name="Google Shape;501;p35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6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CYK Algorithm</a:t>
            </a:r>
            <a:endParaRPr/>
          </a:p>
        </p:txBody>
      </p:sp>
      <p:sp>
        <p:nvSpPr>
          <p:cNvPr id="508" name="Google Shape;508;p36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6"/>
          <p:cNvSpPr txBox="1"/>
          <p:nvPr>
            <p:ph idx="10" type="dt"/>
          </p:nvPr>
        </p:nvSpPr>
        <p:spPr>
          <a:xfrm>
            <a:off x="3670465" y="6118555"/>
            <a:ext cx="27432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Chomsky Normal Form</a:t>
            </a:r>
            <a:endParaRPr/>
          </a:p>
        </p:txBody>
      </p:sp>
      <p:sp>
        <p:nvSpPr>
          <p:cNvPr id="516" name="Google Shape;516;p37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7" name="Google Shape;517;p37"/>
          <p:cNvSpPr/>
          <p:nvPr/>
        </p:nvSpPr>
        <p:spPr>
          <a:xfrm>
            <a:off x="838200" y="1690825"/>
            <a:ext cx="5273100" cy="189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Add a new restriction on rules: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●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Exactly 2 non-terminals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one terminal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37"/>
          <p:cNvSpPr txBox="1"/>
          <p:nvPr/>
        </p:nvSpPr>
        <p:spPr>
          <a:xfrm>
            <a:off x="7208625" y="1776450"/>
            <a:ext cx="3805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X </a:t>
            </a:r>
            <a:r>
              <a:rPr lang="en-US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A B C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7"/>
          <p:cNvSpPr/>
          <p:nvPr/>
        </p:nvSpPr>
        <p:spPr>
          <a:xfrm>
            <a:off x="8185575" y="2831725"/>
            <a:ext cx="1851300" cy="757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7"/>
          <p:cNvSpPr txBox="1"/>
          <p:nvPr/>
        </p:nvSpPr>
        <p:spPr>
          <a:xfrm>
            <a:off x="7208625" y="3901650"/>
            <a:ext cx="38052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X </a:t>
            </a:r>
            <a:r>
              <a:rPr lang="en-US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A Y</a:t>
            </a:r>
            <a:endParaRPr sz="4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→ B C</a:t>
            </a:r>
            <a:endParaRPr sz="4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37"/>
          <p:cNvSpPr/>
          <p:nvPr/>
        </p:nvSpPr>
        <p:spPr>
          <a:xfrm>
            <a:off x="2458975" y="4665500"/>
            <a:ext cx="3636900" cy="1626900"/>
          </a:xfrm>
          <a:prstGeom prst="roundRect">
            <a:avLst>
              <a:gd fmla="val 16667" name="adj"/>
            </a:avLst>
          </a:prstGeom>
          <a:solidFill>
            <a:srgbClr val="52D0B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What about if there is one non-terminal or a mix of terminals and non-terminals?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PCFG in CNF</a:t>
            </a:r>
            <a:endParaRPr/>
          </a:p>
        </p:txBody>
      </p:sp>
      <p:sp>
        <p:nvSpPr>
          <p:cNvPr id="528" name="Google Shape;528;p38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29" name="Google Shape;529;p38"/>
          <p:cNvGraphicFramePr/>
          <p:nvPr/>
        </p:nvGraphicFramePr>
        <p:xfrm>
          <a:off x="2424240" y="13884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{7AE7F19E-D9EC-41C2-ADEF-9E0BA80740EA}</a:tableStyleId>
              </a:tblPr>
              <a:tblGrid>
                <a:gridCol w="2441200"/>
                <a:gridCol w="1592675"/>
                <a:gridCol w="2519000"/>
                <a:gridCol w="1670025"/>
              </a:tblGrid>
              <a:tr h="381000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Rule</a:t>
                      </a:r>
                      <a:endParaRPr b="1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</a:t>
                      </a:r>
                      <a:endParaRPr b="1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Rule</a:t>
                      </a:r>
                      <a:endParaRPr b="1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</a:t>
                      </a:r>
                      <a:endParaRPr b="1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→ NP VP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0.80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 → V NP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→ Aux 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S’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0.20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 → V 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VP’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0.10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S’ 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NP VP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VP’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NP NP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sng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 → PN</a:t>
                      </a:r>
                      <a:endParaRPr sz="2000" u="none" cap="none" strike="sng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sng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  <a:endParaRPr sz="2000" u="none" cap="none" strike="sng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 → flights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sng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 → Nom</a:t>
                      </a:r>
                      <a:endParaRPr sz="2000" u="none" cap="none" strike="sng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sng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</a:t>
                      </a:r>
                      <a:endParaRPr sz="2000" u="none" cap="none" strike="sng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 → book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sng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 → Pro</a:t>
                      </a:r>
                      <a:endParaRPr sz="2000" u="none" cap="none" strike="sng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sng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</a:t>
                      </a:r>
                      <a:endParaRPr sz="2000" u="none" cap="none" strike="sng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Aux → can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sng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 → N</a:t>
                      </a:r>
                      <a:endParaRPr sz="2000" u="none" cap="none" strike="sng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sng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  <a:r>
                        <a:rPr lang="en-US" sz="2000" strike="sng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2000" u="none" cap="none" strike="sng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</a:t>
                      </a: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→ Lufthansa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</a:t>
                      </a: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→ PN Nom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0025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</a:t>
                      </a: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→ you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 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PN Nom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→ flights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0.0475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PN 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Lufthansa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Finding the best parse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39"/>
          <p:cNvSpPr txBox="1"/>
          <p:nvPr>
            <p:ph idx="1" type="body"/>
          </p:nvPr>
        </p:nvSpPr>
        <p:spPr>
          <a:xfrm>
            <a:off x="838200" y="1825625"/>
            <a:ext cx="10515600" cy="3813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is not practical to find all parse trees (exponential number)</a:t>
            </a:r>
            <a:endParaRPr sz="3400"/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also find the best parse in </a:t>
            </a:r>
            <a:r>
              <a:rPr b="0" i="0" lang="en-US" sz="3400" u="none" cap="none" strike="noStrike">
                <a:solidFill>
                  <a:srgbClr val="3F3F3F"/>
                </a:solidFill>
                <a:latin typeface="Pinyon Script"/>
                <a:ea typeface="Pinyon Script"/>
                <a:cs typeface="Pinyon Script"/>
                <a:sym typeface="Pinyon Script"/>
              </a:rPr>
              <a:t>O</a:t>
            </a:r>
            <a:r>
              <a:rPr b="0" i="0" lang="en-US" sz="3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(N</a:t>
            </a:r>
            <a:r>
              <a:rPr b="0" baseline="30000" i="0" lang="en-US" sz="3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n-US" sz="3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3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Two most commonly used algorithms are easily adaptable to PCFG</a:t>
            </a:r>
            <a:endParaRPr b="0" i="0" sz="3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3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Earley algorithm</a:t>
            </a:r>
            <a:endParaRPr b="0" i="0" sz="3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3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Cocke-Younger-Kasami (CYK) algorithm</a:t>
            </a:r>
            <a:endParaRPr b="0" i="0" sz="3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39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Cocke-Younger-Kasami Algorithm</a:t>
            </a:r>
            <a:endParaRPr/>
          </a:p>
        </p:txBody>
      </p:sp>
      <p:sp>
        <p:nvSpPr>
          <p:cNvPr id="544" name="Google Shape;544;p40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45" name="Google Shape;545;p40"/>
          <p:cNvGraphicFramePr/>
          <p:nvPr/>
        </p:nvGraphicFramePr>
        <p:xfrm>
          <a:off x="6058590" y="15240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{7AE7F19E-D9EC-41C2-ADEF-9E0BA80740EA}</a:tableStyleId>
              </a:tblPr>
              <a:tblGrid>
                <a:gridCol w="1713975"/>
                <a:gridCol w="1118225"/>
                <a:gridCol w="1768575"/>
                <a:gridCol w="1172525"/>
              </a:tblGrid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Rule</a:t>
                      </a:r>
                      <a:endParaRPr b="1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</a:t>
                      </a:r>
                      <a:endParaRPr b="1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Rule</a:t>
                      </a:r>
                      <a:endParaRPr b="1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</a:t>
                      </a:r>
                      <a:endParaRPr b="1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→ NP VP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 → V NP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→ Aux </a:t>
                      </a: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S’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 → V </a:t>
                      </a: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VP’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S’ 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NP VP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VP’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NP NP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</a:t>
                      </a: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→ Lufthansa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PN 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Lufthansa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</a:t>
                      </a: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→ you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 → book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→ flights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Aux → can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</a:t>
                      </a: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→ PN Nom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</a:t>
                      </a: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 → flights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 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PN Nom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</a:tbl>
          </a:graphicData>
        </a:graphic>
      </p:graphicFrame>
      <p:graphicFrame>
        <p:nvGraphicFramePr>
          <p:cNvPr id="546" name="Google Shape;546;p40"/>
          <p:cNvGraphicFramePr/>
          <p:nvPr/>
        </p:nvGraphicFramePr>
        <p:xfrm>
          <a:off x="323250" y="1612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{15D2D5BD-2BDC-4B43-9E48-F25EF757D0C0}</a:tableStyleId>
              </a:tblPr>
              <a:tblGrid>
                <a:gridCol w="918500"/>
                <a:gridCol w="918500"/>
                <a:gridCol w="918500"/>
                <a:gridCol w="918500"/>
                <a:gridCol w="918500"/>
                <a:gridCol w="9185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you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book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Lufthansa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flights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Aux: 1.0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NP: 0.5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V: 1.0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NP: 0.45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PN: 1.0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Nom: 0.95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NP: 0.04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7" name="Google Shape;547;p40"/>
          <p:cNvSpPr/>
          <p:nvPr/>
        </p:nvSpPr>
        <p:spPr>
          <a:xfrm>
            <a:off x="428050" y="4168825"/>
            <a:ext cx="2698500" cy="1465500"/>
          </a:xfrm>
          <a:prstGeom prst="roundRect">
            <a:avLst>
              <a:gd fmla="val 16667" name="adj"/>
            </a:avLst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Multiple options so we have multiple values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8" name="Google Shape;548;p40"/>
          <p:cNvCxnSpPr>
            <a:stCxn id="547" idx="0"/>
          </p:cNvCxnSpPr>
          <p:nvPr/>
        </p:nvCxnSpPr>
        <p:spPr>
          <a:xfrm flipH="1" rot="10800000">
            <a:off x="1777300" y="2596225"/>
            <a:ext cx="1461000" cy="1572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Cocke-Younger-Kasami Algorithm</a:t>
            </a:r>
            <a:endParaRPr/>
          </a:p>
        </p:txBody>
      </p:sp>
      <p:sp>
        <p:nvSpPr>
          <p:cNvPr id="555" name="Google Shape;555;p41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56" name="Google Shape;556;p41"/>
          <p:cNvGraphicFramePr/>
          <p:nvPr/>
        </p:nvGraphicFramePr>
        <p:xfrm>
          <a:off x="6058590" y="15240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{7AE7F19E-D9EC-41C2-ADEF-9E0BA80740EA}</a:tableStyleId>
              </a:tblPr>
              <a:tblGrid>
                <a:gridCol w="1713975"/>
                <a:gridCol w="1118225"/>
                <a:gridCol w="1768575"/>
                <a:gridCol w="1172525"/>
              </a:tblGrid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Rule</a:t>
                      </a:r>
                      <a:endParaRPr b="1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</a:t>
                      </a:r>
                      <a:endParaRPr b="1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Rule</a:t>
                      </a:r>
                      <a:endParaRPr b="1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</a:t>
                      </a:r>
                      <a:endParaRPr b="1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→ NP VP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 → V NP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→ Aux </a:t>
                      </a: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S’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 → V </a:t>
                      </a: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VP’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S’ 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NP VP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VP’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NP NP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</a:t>
                      </a: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→ Lufthansa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PN 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Lufthansa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</a:t>
                      </a: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→ you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 → book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→ flights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Aux → can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</a:t>
                      </a: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→ PN Nom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</a:t>
                      </a: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 → flights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 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PN Nom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</a:tbl>
          </a:graphicData>
        </a:graphic>
      </p:graphicFrame>
      <p:graphicFrame>
        <p:nvGraphicFramePr>
          <p:cNvPr id="557" name="Google Shape;557;p41"/>
          <p:cNvGraphicFramePr/>
          <p:nvPr/>
        </p:nvGraphicFramePr>
        <p:xfrm>
          <a:off x="323250" y="1612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{15D2D5BD-2BDC-4B43-9E48-F25EF757D0C0}</a:tableStyleId>
              </a:tblPr>
              <a:tblGrid>
                <a:gridCol w="918500"/>
                <a:gridCol w="918500"/>
                <a:gridCol w="918500"/>
                <a:gridCol w="918500"/>
                <a:gridCol w="918500"/>
                <a:gridCol w="9185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you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book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Lufthansa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flights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Aux: 1.0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NP: 0.5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V: 1.0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NP: 0.45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PN: 1.0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Nom: 0.95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NP: 0.04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VP: 0.9 × 0.45 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 1.0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NP: 0.0095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VP’: 0.018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Nom: 0.048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8" name="Google Shape;558;p41"/>
          <p:cNvSpPr/>
          <p:nvPr/>
        </p:nvSpPr>
        <p:spPr>
          <a:xfrm>
            <a:off x="428050" y="4168825"/>
            <a:ext cx="2698500" cy="1465500"/>
          </a:xfrm>
          <a:prstGeom prst="roundRect">
            <a:avLst>
              <a:gd fmla="val 16667" name="adj"/>
            </a:avLst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No rule for Aux NP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9" name="Google Shape;559;p41"/>
          <p:cNvCxnSpPr>
            <a:stCxn id="558" idx="0"/>
          </p:cNvCxnSpPr>
          <p:nvPr/>
        </p:nvCxnSpPr>
        <p:spPr>
          <a:xfrm rot="10800000">
            <a:off x="1645600" y="3085525"/>
            <a:ext cx="131700" cy="1083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0" name="Google Shape;560;p41"/>
          <p:cNvSpPr/>
          <p:nvPr/>
        </p:nvSpPr>
        <p:spPr>
          <a:xfrm>
            <a:off x="3637800" y="4339925"/>
            <a:ext cx="2698500" cy="1465500"/>
          </a:xfrm>
          <a:prstGeom prst="roundRect">
            <a:avLst>
              <a:gd fmla="val 16667" name="adj"/>
            </a:avLst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Check both </a:t>
            </a:r>
            <a:br>
              <a:rPr lang="en-US" sz="21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V NP and V PN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1" name="Google Shape;561;p41"/>
          <p:cNvCxnSpPr>
            <a:stCxn id="560" idx="0"/>
          </p:cNvCxnSpPr>
          <p:nvPr/>
        </p:nvCxnSpPr>
        <p:spPr>
          <a:xfrm rot="10800000">
            <a:off x="3552750" y="3085325"/>
            <a:ext cx="1434300" cy="125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Cocke-Younger-Kasami Algorithm</a:t>
            </a:r>
            <a:endParaRPr/>
          </a:p>
        </p:txBody>
      </p:sp>
      <p:sp>
        <p:nvSpPr>
          <p:cNvPr id="568" name="Google Shape;568;p42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69" name="Google Shape;569;p42"/>
          <p:cNvGraphicFramePr/>
          <p:nvPr/>
        </p:nvGraphicFramePr>
        <p:xfrm>
          <a:off x="6058590" y="15240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{7AE7F19E-D9EC-41C2-ADEF-9E0BA80740EA}</a:tableStyleId>
              </a:tblPr>
              <a:tblGrid>
                <a:gridCol w="1713975"/>
                <a:gridCol w="1118225"/>
                <a:gridCol w="1768575"/>
                <a:gridCol w="1172525"/>
              </a:tblGrid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Rule</a:t>
                      </a:r>
                      <a:endParaRPr b="1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</a:t>
                      </a:r>
                      <a:endParaRPr b="1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Rule</a:t>
                      </a:r>
                      <a:endParaRPr b="1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</a:t>
                      </a:r>
                      <a:endParaRPr b="1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→ NP VP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 → V NP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→ Aux </a:t>
                      </a: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S’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 → V </a:t>
                      </a: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VP’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S’ 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NP VP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VP’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NP NP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</a:t>
                      </a: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→ Lufthansa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PN 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Lufthansa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</a:t>
                      </a: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→ you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 → book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→ flights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Aux → can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</a:t>
                      </a: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→ PN Nom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</a:t>
                      </a: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 → flights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 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PN Nom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</a:tbl>
          </a:graphicData>
        </a:graphic>
      </p:graphicFrame>
      <p:graphicFrame>
        <p:nvGraphicFramePr>
          <p:cNvPr id="570" name="Google Shape;570;p42"/>
          <p:cNvGraphicFramePr/>
          <p:nvPr/>
        </p:nvGraphicFramePr>
        <p:xfrm>
          <a:off x="323250" y="1612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{15D2D5BD-2BDC-4B43-9E48-F25EF757D0C0}</a:tableStyleId>
              </a:tblPr>
              <a:tblGrid>
                <a:gridCol w="918500"/>
                <a:gridCol w="918500"/>
                <a:gridCol w="918500"/>
                <a:gridCol w="918500"/>
                <a:gridCol w="918500"/>
                <a:gridCol w="9185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you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book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Lufthansa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flights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Aux: 1.0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NP: 0.5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V: 1.0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NP: 0.45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PN: 1.0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Nom: 0.95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NP: 0.04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VP: 0.4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NP: 0.0095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VP’: 0.018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Nom: 0.048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S: 0.162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S’: 0.2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VP: 0.0086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71" name="Google Shape;571;p42"/>
          <p:cNvSpPr/>
          <p:nvPr/>
        </p:nvSpPr>
        <p:spPr>
          <a:xfrm>
            <a:off x="783350" y="4907450"/>
            <a:ext cx="2698500" cy="1465500"/>
          </a:xfrm>
          <a:prstGeom prst="roundRect">
            <a:avLst>
              <a:gd fmla="val 16667" name="adj"/>
            </a:avLst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Here we check: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V NP  and V VP’ and VP Nom and VP NP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2" name="Google Shape;572;p42"/>
          <p:cNvCxnSpPr>
            <a:stCxn id="571" idx="0"/>
          </p:cNvCxnSpPr>
          <p:nvPr/>
        </p:nvCxnSpPr>
        <p:spPr>
          <a:xfrm flipH="1" rot="10800000">
            <a:off x="2132600" y="3824150"/>
            <a:ext cx="1962600" cy="1083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42"/>
          <p:cNvSpPr/>
          <p:nvPr/>
        </p:nvSpPr>
        <p:spPr>
          <a:xfrm>
            <a:off x="4820025" y="4988625"/>
            <a:ext cx="4800900" cy="1465500"/>
          </a:xfrm>
          <a:prstGeom prst="roundRect">
            <a:avLst>
              <a:gd fmla="val 16667" name="adj"/>
            </a:avLst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We generate VP twice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P(VP → V NP,...) = 0.90 × 1.0 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×  0.0095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P(VP → V VP’,...) = 0.10 × 1.0 ×  0.045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4" name="Google Shape;574;p42"/>
          <p:cNvCxnSpPr>
            <a:stCxn id="573" idx="0"/>
          </p:cNvCxnSpPr>
          <p:nvPr/>
        </p:nvCxnSpPr>
        <p:spPr>
          <a:xfrm rot="10800000">
            <a:off x="4805775" y="3870825"/>
            <a:ext cx="2414700" cy="111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Models of language - independence</a:t>
            </a:r>
            <a:endParaRPr/>
          </a:p>
        </p:txBody>
      </p:sp>
      <p:sp>
        <p:nvSpPr>
          <p:cNvPr id="253" name="Google Shape;253;p16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4" name="Google Shape;2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856725"/>
            <a:ext cx="2775250" cy="27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6"/>
          <p:cNvSpPr/>
          <p:nvPr/>
        </p:nvSpPr>
        <p:spPr>
          <a:xfrm>
            <a:off x="4392100" y="1563300"/>
            <a:ext cx="6392700" cy="1377300"/>
          </a:xfrm>
          <a:prstGeom prst="wedgeRectCallout">
            <a:avLst>
              <a:gd fmla="val -53659" name="adj1"/>
              <a:gd fmla="val 95257" name="adj2"/>
            </a:avLst>
          </a:prstGeom>
          <a:solidFill>
            <a:srgbClr val="FBE4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with people valley childishly madison . destroyed elite or leadership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the be , example back to also of would only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in unassisted men random rule years from is would last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6"/>
          <p:cNvSpPr/>
          <p:nvPr/>
        </p:nvSpPr>
        <p:spPr>
          <a:xfrm>
            <a:off x="7006875" y="4038500"/>
            <a:ext cx="3759300" cy="1451700"/>
          </a:xfrm>
          <a:prstGeom prst="roundRect">
            <a:avLst>
              <a:gd fmla="val 16667" name="adj"/>
            </a:avLst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Words are chosen at random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Cocke-Younger-Kasami Algorithm</a:t>
            </a:r>
            <a:endParaRPr/>
          </a:p>
        </p:txBody>
      </p:sp>
      <p:sp>
        <p:nvSpPr>
          <p:cNvPr id="581" name="Google Shape;581;p43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82" name="Google Shape;582;p43"/>
          <p:cNvGraphicFramePr/>
          <p:nvPr/>
        </p:nvGraphicFramePr>
        <p:xfrm>
          <a:off x="6058590" y="15240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{7AE7F19E-D9EC-41C2-ADEF-9E0BA80740EA}</a:tableStyleId>
              </a:tblPr>
              <a:tblGrid>
                <a:gridCol w="1713975"/>
                <a:gridCol w="1118225"/>
                <a:gridCol w="1768575"/>
                <a:gridCol w="1172525"/>
              </a:tblGrid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Rule</a:t>
                      </a:r>
                      <a:endParaRPr b="1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</a:t>
                      </a:r>
                      <a:endParaRPr b="1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Rule</a:t>
                      </a:r>
                      <a:endParaRPr b="1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</a:t>
                      </a:r>
                      <a:endParaRPr b="1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→ NP VP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 → V NP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→ Aux </a:t>
                      </a: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S’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 → V </a:t>
                      </a: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VP’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S’ 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NP VP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VP’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NP NP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</a:t>
                      </a: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→ Lufthansa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PN 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Lufthansa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</a:t>
                      </a: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→ you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 → book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→ flights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Aux → can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</a:t>
                      </a: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→ PN Nom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</a:t>
                      </a: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 → flights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  <a:tr h="38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 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PN Nom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  <a:tc>
                  <a:txBody>
                    <a:bodyPr/>
                    <a:lstStyle/>
                    <a:p>
                      <a:pPr indent="0" lvl="0" marL="139700" marR="139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5875" marB="55875" marR="381000" marL="55875"/>
                </a:tc>
              </a:tr>
            </a:tbl>
          </a:graphicData>
        </a:graphic>
      </p:graphicFrame>
      <p:graphicFrame>
        <p:nvGraphicFramePr>
          <p:cNvPr id="583" name="Google Shape;583;p43"/>
          <p:cNvGraphicFramePr/>
          <p:nvPr/>
        </p:nvGraphicFramePr>
        <p:xfrm>
          <a:off x="323250" y="1612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{15D2D5BD-2BDC-4B43-9E48-F25EF757D0C0}</a:tableStyleId>
              </a:tblPr>
              <a:tblGrid>
                <a:gridCol w="918500"/>
                <a:gridCol w="918500"/>
                <a:gridCol w="918500"/>
                <a:gridCol w="918500"/>
                <a:gridCol w="918500"/>
                <a:gridCol w="9185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you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book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Lufthansa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flights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Aux: 1.0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NP: 0.5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V: 1.0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NP: 0.45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PN: 1.0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Nom: 0.95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NP: 0.04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VP: 0.4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NP: 0.0095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VP’: 0.018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Nom: 0.048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S: 0.162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S’: 0.2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VP: 0.0086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S: 0.041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S: 0.0034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S’: 0.00428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S: 0.00086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4" name="Google Shape;584;p43"/>
          <p:cNvSpPr/>
          <p:nvPr/>
        </p:nvSpPr>
        <p:spPr>
          <a:xfrm>
            <a:off x="783350" y="5104925"/>
            <a:ext cx="2676000" cy="1268100"/>
          </a:xfrm>
          <a:prstGeom prst="roundRect">
            <a:avLst>
              <a:gd fmla="val 16667" name="adj"/>
            </a:avLst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We generate S here but is does not cover the whole input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5" name="Google Shape;585;p43"/>
          <p:cNvCxnSpPr>
            <a:stCxn id="584" idx="0"/>
          </p:cNvCxnSpPr>
          <p:nvPr/>
        </p:nvCxnSpPr>
        <p:spPr>
          <a:xfrm flipH="1" rot="10800000">
            <a:off x="2121350" y="4468925"/>
            <a:ext cx="1041600" cy="636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4"/>
          <p:cNvSpPr txBox="1"/>
          <p:nvPr>
            <p:ph type="title"/>
          </p:nvPr>
        </p:nvSpPr>
        <p:spPr>
          <a:xfrm>
            <a:off x="838200" y="365125"/>
            <a:ext cx="10707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US"/>
              <a:t>P</a:t>
            </a:r>
            <a:r>
              <a:rPr b="0" i="0" lang="en-US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robabilistic Cocke-Younger-Kasami Algorithm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44"/>
          <p:cNvSpPr txBox="1"/>
          <p:nvPr>
            <p:ph idx="1" type="body"/>
          </p:nvPr>
        </p:nvSpPr>
        <p:spPr>
          <a:xfrm>
            <a:off x="838200" y="15970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CYK is essentially a bottom-up parser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Can be adapted to PCFGs with dynamic programming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Input: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PCFG</a:t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 words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,…,w</a:t>
            </a:r>
            <a:r>
              <a:rPr b="0" baseline="-2500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b="0" baseline="-2500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structure: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table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baseline="-2500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i,j,a </a:t>
            </a: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∈ R where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1≤i&lt;j≤n</a:t>
            </a: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a∈N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best parse 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T=argmax</a:t>
            </a:r>
            <a:r>
              <a:rPr b="0" baseline="-2500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P(T)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44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CYK Algorithm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45"/>
          <p:cNvSpPr txBox="1"/>
          <p:nvPr>
            <p:ph idx="1" type="body"/>
          </p:nvPr>
        </p:nvSpPr>
        <p:spPr>
          <a:xfrm>
            <a:off x="838200" y="1332374"/>
            <a:ext cx="10515600" cy="44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Set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i,j,a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2400">
                <a:solidFill>
                  <a:srgbClr val="000000"/>
                </a:solidFill>
              </a:rPr>
              <a:t>0</a:t>
            </a: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for all values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 = 1, …., n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For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→ w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∈ P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i,i+1,A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D(A → w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 = 1, … , n ; i = 1, … , n - k + 1 ; j = i + k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For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→ β ∈ P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If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matches between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 = D(A → β) × ∏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i’,j’,A’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i’,j’,A’</a:t>
            </a: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where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{i’,j’,A}</a:t>
            </a: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are the matches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   If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 &gt; t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i,j,A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i,j,A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400"/>
              <a:t>Return</a:t>
            </a:r>
            <a:r>
              <a:rPr lang="en-US" sz="2400">
                <a:solidFill>
                  <a:srgbClr val="000000"/>
                </a:solidFill>
              </a:rPr>
              <a:t> t</a:t>
            </a:r>
            <a:r>
              <a:rPr baseline="-25000" lang="en-US" sz="2400">
                <a:solidFill>
                  <a:srgbClr val="000000"/>
                </a:solidFill>
              </a:rPr>
              <a:t>1,n,S</a:t>
            </a:r>
            <a:r>
              <a:rPr lang="en-US" sz="2400">
                <a:solidFill>
                  <a:srgbClr val="000000"/>
                </a:solidFill>
              </a:rPr>
              <a:t> </a:t>
            </a:r>
            <a:r>
              <a:rPr i="1" lang="en-US" sz="2400">
                <a:solidFill>
                  <a:srgbClr val="000000"/>
                </a:solidFill>
              </a:rPr>
              <a:t>(S is the start symbol)</a:t>
            </a:r>
            <a:endParaRPr i="1" sz="2400">
              <a:solidFill>
                <a:srgbClr val="000000"/>
              </a:solidFill>
            </a:endParaRPr>
          </a:p>
        </p:txBody>
      </p:sp>
      <p:sp>
        <p:nvSpPr>
          <p:cNvPr id="601" name="Google Shape;601;p45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Supervised learning of PCFGs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46"/>
          <p:cNvSpPr txBox="1"/>
          <p:nvPr>
            <p:ph idx="1" type="body"/>
          </p:nvPr>
        </p:nvSpPr>
        <p:spPr>
          <a:xfrm>
            <a:off x="838200" y="1825625"/>
            <a:ext cx="10515600" cy="3813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we have a gold-standard corpus of known trees we can learn from this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Corpus of trees is called a </a:t>
            </a:r>
            <a:r>
              <a:rPr b="1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treebank</a:t>
            </a:r>
            <a:endParaRPr/>
          </a:p>
          <a:p>
            <a:pPr indent="0" lvl="0" marL="10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PCFG probabilities can be obtained by counting</a:t>
            </a:r>
            <a:endParaRPr/>
          </a:p>
          <a:p>
            <a:pPr indent="0" lvl="0" marL="10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Smoothing can be applied.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9" name="Google Shape;60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1564" y="3212976"/>
            <a:ext cx="3076575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46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7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 for parsing</a:t>
            </a:r>
            <a:endParaRPr/>
          </a:p>
        </p:txBody>
      </p:sp>
      <p:sp>
        <p:nvSpPr>
          <p:cNvPr id="617" name="Google Shape;617;p47"/>
          <p:cNvSpPr txBox="1"/>
          <p:nvPr>
            <p:ph idx="10" type="dt"/>
          </p:nvPr>
        </p:nvSpPr>
        <p:spPr>
          <a:xfrm>
            <a:off x="3670465" y="6118555"/>
            <a:ext cx="27432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Lexical Dependencies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48"/>
          <p:cNvSpPr txBox="1"/>
          <p:nvPr>
            <p:ph idx="1" type="body"/>
          </p:nvPr>
        </p:nvSpPr>
        <p:spPr>
          <a:xfrm>
            <a:off x="838200" y="1520825"/>
            <a:ext cx="11101500" cy="41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a CFG the expansion of one non-terminal is independent of any other non-terminal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Francis et. al (1999)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Subjects are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91% pronouns</a:t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9% lexical noun phrases</a:t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Direct objects are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34% pronouns</a:t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66% lexical noun phrases</a:t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Ergo, we would need to distinguish between </a:t>
            </a:r>
            <a:r>
              <a:rPr b="0" i="1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NP</a:t>
            </a: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in subject and direct object positions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48"/>
          <p:cNvSpPr/>
          <p:nvPr/>
        </p:nvSpPr>
        <p:spPr>
          <a:xfrm>
            <a:off x="5015880" y="6165304"/>
            <a:ext cx="7080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Francis, H. S., Gregory, M. L., and Michaelis, L. A. (1999). Are lexical subjects deviant?. In CLS-99</a:t>
            </a:r>
            <a:endParaRPr i="1"/>
          </a:p>
        </p:txBody>
      </p:sp>
      <p:sp>
        <p:nvSpPr>
          <p:cNvPr id="626" name="Google Shape;626;p48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Lexical Attachment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49"/>
          <p:cNvSpPr txBox="1"/>
          <p:nvPr>
            <p:ph idx="1" type="body"/>
          </p:nvPr>
        </p:nvSpPr>
        <p:spPr>
          <a:xfrm>
            <a:off x="838200" y="1825625"/>
            <a:ext cx="10515600" cy="3813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Lexical attachment is very word dependent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example: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 hit the man with a bat</a:t>
            </a:r>
            <a:endParaRPr b="0" i="1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 hit the man with a hat</a:t>
            </a:r>
            <a:endParaRPr b="0" i="1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PCFGs cannot model lexical dependencies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49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Parse ambiguity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1" name="Google Shape;64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7489" y="1766888"/>
            <a:ext cx="9028113" cy="3765852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0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Formalisms for statistical parsing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51"/>
          <p:cNvSpPr txBox="1"/>
          <p:nvPr>
            <p:ph idx="1" type="body"/>
          </p:nvPr>
        </p:nvSpPr>
        <p:spPr>
          <a:xfrm>
            <a:off x="838200" y="1825625"/>
            <a:ext cx="10515600" cy="3813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will look at two solutions for parsing: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Lexicalized PCFGs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Further differentiate non-terminals by associating them with lexical items</a:t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Leads to increased sparsity</a:t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Dependency grammars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Model links between individual words in the parse</a:t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Complex to combine with standard CFG</a:t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51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Lexicalized PCFGs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52"/>
          <p:cNvSpPr txBox="1"/>
          <p:nvPr>
            <p:ph idx="1" type="body"/>
          </p:nvPr>
        </p:nvSpPr>
        <p:spPr>
          <a:xfrm>
            <a:off x="838200" y="1488033"/>
            <a:ext cx="10515600" cy="3813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a lexicalized grammar each non-terminal is further distinguished with a terminal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Heuristic rules decide which non-terminal is the head of the parent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8" name="Google Shape;65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2750" y="2204864"/>
            <a:ext cx="4494204" cy="2960887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52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Models of language - n-gram</a:t>
            </a:r>
            <a:endParaRPr/>
          </a:p>
        </p:txBody>
      </p:sp>
      <p:sp>
        <p:nvSpPr>
          <p:cNvPr id="263" name="Google Shape;263;p17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4" name="Google Shape;2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856725"/>
            <a:ext cx="2775250" cy="27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7"/>
          <p:cNvSpPr/>
          <p:nvPr/>
        </p:nvSpPr>
        <p:spPr>
          <a:xfrm>
            <a:off x="4392100" y="1563300"/>
            <a:ext cx="6392700" cy="1377300"/>
          </a:xfrm>
          <a:prstGeom prst="wedgeRectCallout">
            <a:avLst>
              <a:gd fmla="val -53659" name="adj1"/>
              <a:gd fmla="val 95257" name="adj2"/>
            </a:avLst>
          </a:prstGeom>
          <a:solidFill>
            <a:srgbClr val="FBE4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the book is to dishearten either side of the meaning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in that can sympathetically the three others , followed by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we all his local callers in one entry that everyone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7006875" y="4038500"/>
            <a:ext cx="3759300" cy="1451700"/>
          </a:xfrm>
          <a:prstGeom prst="roundRect">
            <a:avLst>
              <a:gd fmla="val 16667" name="adj"/>
            </a:avLst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Words are chosen only based on previous few words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Lexicalized PCFGs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53"/>
          <p:cNvSpPr txBox="1"/>
          <p:nvPr>
            <p:ph idx="1" type="body"/>
          </p:nvPr>
        </p:nvSpPr>
        <p:spPr>
          <a:xfrm>
            <a:off x="838200" y="1825625"/>
            <a:ext cx="10515600" cy="3813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Lexicalizing the grammar creates many more rules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Extremely sparse</a:t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is common to make some partial independence assumption, e.g.,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addition, most parses still apply significant smoothing methods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(see lecture </a:t>
            </a:r>
            <a:r>
              <a:rPr lang="en-US" sz="2400">
                <a:solidFill>
                  <a:srgbClr val="FF0000"/>
                </a:solidFill>
              </a:rPr>
              <a:t>3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7" name="Google Shape;66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7528" y="3284985"/>
            <a:ext cx="7477786" cy="6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3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Evaluation of Parsing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54"/>
          <p:cNvSpPr txBox="1"/>
          <p:nvPr>
            <p:ph idx="1" type="body"/>
          </p:nvPr>
        </p:nvSpPr>
        <p:spPr>
          <a:xfrm>
            <a:off x="838200" y="1825625"/>
            <a:ext cx="10515600" cy="3813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Parsers are generally evaluated according to the PARSEVAL metrics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addition we report cross-brackets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where the parser outputs ((A B) C) but the candidate is (A (B C))</a:t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Modern parsers achieve 90%+ precision and recall and 1% cross-bracketing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6" name="Google Shape;67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0839" y="2548839"/>
            <a:ext cx="5655401" cy="595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6989" y="3493327"/>
            <a:ext cx="6174385" cy="656362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4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55"/>
          <p:cNvSpPr txBox="1"/>
          <p:nvPr>
            <p:ph idx="1" type="body"/>
          </p:nvPr>
        </p:nvSpPr>
        <p:spPr>
          <a:xfrm>
            <a:off x="838200" y="1825625"/>
            <a:ext cx="10515600" cy="3813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-US" sz="2400"/>
              <a:t>Parsing allows us to capture long-distance </a:t>
            </a:r>
            <a:r>
              <a:rPr lang="en-US" sz="2400"/>
              <a:t>dependencies</a:t>
            </a:r>
            <a:endParaRPr sz="2400"/>
          </a:p>
          <a:p>
            <a:pPr indent="0" lvl="0" marL="10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-US" sz="2400"/>
              <a:t>Two frameworks are widely used: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Constituency and dependency parsing</a:t>
            </a:r>
            <a:endParaRPr sz="2400"/>
          </a:p>
          <a:p>
            <a:pPr indent="0" lvl="0" marL="10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best parse tree can be found in cubic time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PCFGs have problems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Cannot capture non-direct dependencies</a:t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Cannot capture sibling dependencies</a:t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Sometimes, cannot distinguish unlike trees</a:t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Lexicalized PCFGs fix these issues by adding a head word to each non-terminal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55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Lab of this Week</a:t>
            </a:r>
            <a:endParaRPr/>
          </a:p>
        </p:txBody>
      </p:sp>
      <p:sp>
        <p:nvSpPr>
          <p:cNvPr id="692" name="Google Shape;692;p56"/>
          <p:cNvSpPr txBox="1"/>
          <p:nvPr>
            <p:ph idx="1" type="body"/>
          </p:nvPr>
        </p:nvSpPr>
        <p:spPr>
          <a:xfrm>
            <a:off x="838200" y="1825625"/>
            <a:ext cx="10515600" cy="3813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Exercises on </a:t>
            </a:r>
            <a:r>
              <a:rPr lang="en-US"/>
              <a:t>probabilistic parsing using NLTK</a:t>
            </a:r>
            <a:endParaRPr/>
          </a:p>
        </p:txBody>
      </p:sp>
      <p:sp>
        <p:nvSpPr>
          <p:cNvPr id="693" name="Google Shape;693;p56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7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b="0" i="0" lang="en-US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QA</a:t>
            </a:r>
            <a:endParaRPr b="0" i="0" sz="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57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Long-distance dependencies</a:t>
            </a:r>
            <a:endParaRPr/>
          </a:p>
        </p:txBody>
      </p:sp>
      <p:sp>
        <p:nvSpPr>
          <p:cNvPr id="273" name="Google Shape;273;p18"/>
          <p:cNvSpPr txBox="1"/>
          <p:nvPr>
            <p:ph idx="1" type="body"/>
          </p:nvPr>
        </p:nvSpPr>
        <p:spPr>
          <a:xfrm>
            <a:off x="838200" y="2895750"/>
            <a:ext cx="10515600" cy="8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900"/>
              <a:t>The girl, who is playing with cars, likes toast</a:t>
            </a:r>
            <a:endParaRPr sz="3900"/>
          </a:p>
        </p:txBody>
      </p:sp>
      <p:sp>
        <p:nvSpPr>
          <p:cNvPr id="274" name="Google Shape;274;p18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5" name="Google Shape;275;p18"/>
          <p:cNvSpPr/>
          <p:nvPr/>
        </p:nvSpPr>
        <p:spPr>
          <a:xfrm>
            <a:off x="2456600" y="3070750"/>
            <a:ext cx="977100" cy="688800"/>
          </a:xfrm>
          <a:prstGeom prst="ellipse">
            <a:avLst/>
          </a:prstGeom>
          <a:noFill/>
          <a:ln cap="flat" cmpd="sng" w="28575">
            <a:solidFill>
              <a:srgbClr val="1491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8"/>
          <p:cNvSpPr/>
          <p:nvPr/>
        </p:nvSpPr>
        <p:spPr>
          <a:xfrm>
            <a:off x="8350375" y="3070750"/>
            <a:ext cx="1113000" cy="688800"/>
          </a:xfrm>
          <a:prstGeom prst="ellipse">
            <a:avLst/>
          </a:prstGeom>
          <a:noFill/>
          <a:ln cap="flat" cmpd="sng" w="28575">
            <a:solidFill>
              <a:srgbClr val="1491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7" name="Google Shape;277;p18"/>
          <p:cNvCxnSpPr>
            <a:stCxn id="275" idx="0"/>
            <a:endCxn id="276" idx="0"/>
          </p:cNvCxnSpPr>
          <p:nvPr/>
        </p:nvCxnSpPr>
        <p:spPr>
          <a:xfrm flipH="1" rot="-5400000">
            <a:off x="5925650" y="90250"/>
            <a:ext cx="600" cy="5961600"/>
          </a:xfrm>
          <a:prstGeom prst="curvedConnector3">
            <a:avLst>
              <a:gd fmla="val -99258333" name="adj1"/>
            </a:avLst>
          </a:prstGeom>
          <a:noFill/>
          <a:ln cap="flat" cmpd="sng" w="38100">
            <a:solidFill>
              <a:srgbClr val="14914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18"/>
          <p:cNvSpPr/>
          <p:nvPr/>
        </p:nvSpPr>
        <p:spPr>
          <a:xfrm rot="10800000">
            <a:off x="3599625" y="3805200"/>
            <a:ext cx="4459800" cy="4302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8"/>
          <p:cNvSpPr/>
          <p:nvPr/>
        </p:nvSpPr>
        <p:spPr>
          <a:xfrm rot="10800000">
            <a:off x="1797825" y="4378550"/>
            <a:ext cx="6429900" cy="5394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8"/>
          <p:cNvSpPr/>
          <p:nvPr/>
        </p:nvSpPr>
        <p:spPr>
          <a:xfrm rot="10800000">
            <a:off x="8350450" y="3805325"/>
            <a:ext cx="2476500" cy="3366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8"/>
          <p:cNvSpPr/>
          <p:nvPr/>
        </p:nvSpPr>
        <p:spPr>
          <a:xfrm rot="10800000">
            <a:off x="1546725" y="3805325"/>
            <a:ext cx="2052900" cy="3366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8"/>
          <p:cNvSpPr/>
          <p:nvPr/>
        </p:nvSpPr>
        <p:spPr>
          <a:xfrm rot="10800000">
            <a:off x="1711050" y="5154575"/>
            <a:ext cx="9265500" cy="5394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Parsing as rewriting</a:t>
            </a:r>
            <a:endParaRPr/>
          </a:p>
        </p:txBody>
      </p:sp>
      <p:sp>
        <p:nvSpPr>
          <p:cNvPr id="289" name="Google Shape;289;p19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0" name="Google Shape;290;p19"/>
          <p:cNvSpPr txBox="1"/>
          <p:nvPr>
            <p:ph idx="1" type="body"/>
          </p:nvPr>
        </p:nvSpPr>
        <p:spPr>
          <a:xfrm>
            <a:off x="838200" y="1965000"/>
            <a:ext cx="10515600" cy="8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900"/>
              <a:t>The girl, who is playing with cars, likes toast</a:t>
            </a:r>
            <a:endParaRPr sz="3900"/>
          </a:p>
        </p:txBody>
      </p:sp>
      <p:sp>
        <p:nvSpPr>
          <p:cNvPr id="291" name="Google Shape;291;p19"/>
          <p:cNvSpPr txBox="1"/>
          <p:nvPr>
            <p:ph idx="1" type="body"/>
          </p:nvPr>
        </p:nvSpPr>
        <p:spPr>
          <a:xfrm>
            <a:off x="838200" y="4109375"/>
            <a:ext cx="10515600" cy="8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900"/>
              <a:t>DT NN</a:t>
            </a:r>
            <a:r>
              <a:rPr lang="en-US" sz="3900"/>
              <a:t> WP VBZ VBG IN NNP VBZ NN</a:t>
            </a:r>
            <a:endParaRPr sz="3900"/>
          </a:p>
        </p:txBody>
      </p:sp>
      <p:sp>
        <p:nvSpPr>
          <p:cNvPr id="292" name="Google Shape;292;p19"/>
          <p:cNvSpPr/>
          <p:nvPr/>
        </p:nvSpPr>
        <p:spPr>
          <a:xfrm>
            <a:off x="4338300" y="2898400"/>
            <a:ext cx="3515400" cy="1150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POS Tagging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9"/>
          <p:cNvSpPr/>
          <p:nvPr/>
        </p:nvSpPr>
        <p:spPr>
          <a:xfrm>
            <a:off x="2393525" y="4310200"/>
            <a:ext cx="1440000" cy="57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NP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9"/>
          <p:cNvSpPr/>
          <p:nvPr/>
        </p:nvSpPr>
        <p:spPr>
          <a:xfrm>
            <a:off x="4656000" y="4310200"/>
            <a:ext cx="3440700" cy="57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VP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9"/>
          <p:cNvSpPr/>
          <p:nvPr/>
        </p:nvSpPr>
        <p:spPr>
          <a:xfrm>
            <a:off x="8165100" y="4310200"/>
            <a:ext cx="1567800" cy="57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VP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9"/>
          <p:cNvSpPr/>
          <p:nvPr/>
        </p:nvSpPr>
        <p:spPr>
          <a:xfrm>
            <a:off x="2393525" y="4310200"/>
            <a:ext cx="5703300" cy="57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NP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9"/>
          <p:cNvSpPr/>
          <p:nvPr/>
        </p:nvSpPr>
        <p:spPr>
          <a:xfrm>
            <a:off x="2393525" y="4310200"/>
            <a:ext cx="7339500" cy="57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Phrase grammars</a:t>
            </a:r>
            <a:endParaRPr/>
          </a:p>
        </p:txBody>
      </p:sp>
      <p:sp>
        <p:nvSpPr>
          <p:cNvPr id="304" name="Google Shape;304;p20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Terminals: words in the language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Pre-terminals: part-of-speech values</a:t>
            </a:r>
            <a:endParaRPr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-US" sz="2100" u="sng">
                <a:solidFill>
                  <a:schemeClr val="hlink"/>
                </a:solidFill>
                <a:hlinkClick r:id="rId3"/>
              </a:rPr>
              <a:t>https://www.ling.upenn.edu/courses/Fall_2003/ling001/penn_treebank_pos.html</a:t>
            </a:r>
            <a:endParaRPr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Non-terminals: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Categories such as ‘VP’ (verb phrase), ‘NP’ (noun phrase)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Start symbol: Usually ‘S’</a:t>
            </a:r>
            <a:endParaRPr/>
          </a:p>
        </p:txBody>
      </p:sp>
      <p:sp>
        <p:nvSpPr>
          <p:cNvPr id="305" name="Google Shape;305;p20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Phrase grammars</a:t>
            </a:r>
            <a:endParaRPr/>
          </a:p>
        </p:txBody>
      </p:sp>
      <p:sp>
        <p:nvSpPr>
          <p:cNvPr id="312" name="Google Shape;312;p21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 list of </a:t>
            </a:r>
            <a:r>
              <a:rPr lang="en-US"/>
              <a:t>rules of the form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X → A B C …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Where A, B, C can be terminals, pre-terminals or non-terminals (not the start symbol!)</a:t>
            </a:r>
            <a:endParaRPr/>
          </a:p>
        </p:txBody>
      </p:sp>
      <p:sp>
        <p:nvSpPr>
          <p:cNvPr id="313" name="Google Shape;313;p21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Issues with phrase grammar</a:t>
            </a:r>
            <a:endParaRPr/>
          </a:p>
        </p:txBody>
      </p:sp>
      <p:sp>
        <p:nvSpPr>
          <p:cNvPr id="320" name="Google Shape;320;p22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1" name="Google Shape;321;p22"/>
          <p:cNvSpPr/>
          <p:nvPr/>
        </p:nvSpPr>
        <p:spPr>
          <a:xfrm>
            <a:off x="1019125" y="1813850"/>
            <a:ext cx="3889500" cy="17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Order: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Important for languages such as English, but not so much for other languages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2"/>
          <p:cNvSpPr/>
          <p:nvPr/>
        </p:nvSpPr>
        <p:spPr>
          <a:xfrm>
            <a:off x="2340200" y="4095175"/>
            <a:ext cx="3889500" cy="17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Dependency modelling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 can require many rules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2"/>
          <p:cNvSpPr/>
          <p:nvPr/>
        </p:nvSpPr>
        <p:spPr>
          <a:xfrm>
            <a:off x="6656975" y="2608575"/>
            <a:ext cx="4525200" cy="24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Consider 3rd person singular agreement: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 → NP-3ps VP-3ps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→ NP-not-3ps VP-not-3ps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NP-3ps → DT NN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VP-3ps → VBZ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NP-not-3ps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DT NNS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VP-not-3ps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VBP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